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96" r:id="rId2"/>
    <p:sldId id="308" r:id="rId3"/>
    <p:sldId id="297" r:id="rId4"/>
    <p:sldId id="298" r:id="rId5"/>
    <p:sldId id="299" r:id="rId6"/>
    <p:sldId id="300" r:id="rId7"/>
    <p:sldId id="301" r:id="rId8"/>
    <p:sldId id="311" r:id="rId9"/>
    <p:sldId id="309" r:id="rId10"/>
    <p:sldId id="304" r:id="rId11"/>
    <p:sldId id="305" r:id="rId12"/>
  </p:sldIdLst>
  <p:sldSz cx="12190413"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4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061" y="-28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C5AA92-81E3-4744-8A2F-9969A8DC521E}" type="datetimeFigureOut">
              <a:rPr lang="en-US" smtClean="0"/>
              <a:t>3/26/2026</a:t>
            </a:fld>
            <a:endParaRPr lang="en-US"/>
          </a:p>
        </p:txBody>
      </p:sp>
      <p:sp>
        <p:nvSpPr>
          <p:cNvPr id="4" name="Slayt Görüntüsü Yer Tutucus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B4534B-FF8A-4FE0-9E05-5AAAD909A3AA}" type="slidenum">
              <a:rPr lang="en-US" smtClean="0"/>
              <a:t>‹#›</a:t>
            </a:fld>
            <a:endParaRPr lang="en-US"/>
          </a:p>
        </p:txBody>
      </p:sp>
    </p:spTree>
    <p:extLst>
      <p:ext uri="{BB962C8B-B14F-4D97-AF65-F5344CB8AC3E}">
        <p14:creationId xmlns:p14="http://schemas.microsoft.com/office/powerpoint/2010/main" val="167691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B4534B-FF8A-4FE0-9E05-5AAAD909A3AA}" type="slidenum">
              <a:rPr lang="en-US" smtClean="0"/>
              <a:t>3</a:t>
            </a:fld>
            <a:endParaRPr lang="en-US"/>
          </a:p>
        </p:txBody>
      </p:sp>
    </p:spTree>
    <p:extLst>
      <p:ext uri="{BB962C8B-B14F-4D97-AF65-F5344CB8AC3E}">
        <p14:creationId xmlns:p14="http://schemas.microsoft.com/office/powerpoint/2010/main" val="283667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B4534B-FF8A-4FE0-9E05-5AAAD909A3AA}" type="slidenum">
              <a:rPr lang="en-US" smtClean="0"/>
              <a:t>5</a:t>
            </a:fld>
            <a:endParaRPr lang="en-US"/>
          </a:p>
        </p:txBody>
      </p:sp>
    </p:spTree>
    <p:extLst>
      <p:ext uri="{BB962C8B-B14F-4D97-AF65-F5344CB8AC3E}">
        <p14:creationId xmlns:p14="http://schemas.microsoft.com/office/powerpoint/2010/main" val="394972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B4534B-FF8A-4FE0-9E05-5AAAD909A3AA}" type="slidenum">
              <a:rPr lang="en-US" smtClean="0"/>
              <a:t>6</a:t>
            </a:fld>
            <a:endParaRPr lang="en-US"/>
          </a:p>
        </p:txBody>
      </p:sp>
    </p:spTree>
    <p:extLst>
      <p:ext uri="{BB962C8B-B14F-4D97-AF65-F5344CB8AC3E}">
        <p14:creationId xmlns:p14="http://schemas.microsoft.com/office/powerpoint/2010/main" val="3949724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B4534B-FF8A-4FE0-9E05-5AAAD909A3AA}" type="slidenum">
              <a:rPr lang="en-US" smtClean="0"/>
              <a:t>7</a:t>
            </a:fld>
            <a:endParaRPr lang="en-US"/>
          </a:p>
        </p:txBody>
      </p:sp>
    </p:spTree>
    <p:extLst>
      <p:ext uri="{BB962C8B-B14F-4D97-AF65-F5344CB8AC3E}">
        <p14:creationId xmlns:p14="http://schemas.microsoft.com/office/powerpoint/2010/main" val="394972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B4534B-FF8A-4FE0-9E05-5AAAD909A3AA}" type="slidenum">
              <a:rPr lang="en-US" smtClean="0"/>
              <a:t>11</a:t>
            </a:fld>
            <a:endParaRPr lang="en-US"/>
          </a:p>
        </p:txBody>
      </p:sp>
    </p:spTree>
    <p:extLst>
      <p:ext uri="{BB962C8B-B14F-4D97-AF65-F5344CB8AC3E}">
        <p14:creationId xmlns:p14="http://schemas.microsoft.com/office/powerpoint/2010/main" val="3949724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pic>
        <p:nvPicPr>
          <p:cNvPr id="8" name="Resim 7">
            <a:extLst>
              <a:ext uri="{FF2B5EF4-FFF2-40B4-BE49-F238E27FC236}">
                <a16:creationId xmlns="" xmlns:a16="http://schemas.microsoft.com/office/drawing/2014/main" id="{751104AE-F0C6-4F7D-D7F7-3B2F331D6731}"/>
              </a:ext>
            </a:extLst>
          </p:cNvPr>
          <p:cNvPicPr>
            <a:picLocks noChangeAspect="1"/>
          </p:cNvPicPr>
          <p:nvPr userDrawn="1"/>
        </p:nvPicPr>
        <p:blipFill>
          <a:blip r:embed="rId2"/>
          <a:stretch>
            <a:fillRect/>
          </a:stretch>
        </p:blipFill>
        <p:spPr>
          <a:xfrm>
            <a:off x="-16851" y="0"/>
            <a:ext cx="12224114" cy="6858000"/>
          </a:xfrm>
          <a:prstGeom prst="rect">
            <a:avLst/>
          </a:prstGeom>
        </p:spPr>
      </p:pic>
      <p:sp>
        <p:nvSpPr>
          <p:cNvPr id="2" name="Unvan 1"/>
          <p:cNvSpPr>
            <a:spLocks noGrp="1"/>
          </p:cNvSpPr>
          <p:nvPr>
            <p:ph type="ctrTitle" hasCustomPrompt="1"/>
          </p:nvPr>
        </p:nvSpPr>
        <p:spPr>
          <a:xfrm>
            <a:off x="1523802" y="4429760"/>
            <a:ext cx="9142810" cy="990600"/>
          </a:xfrm>
        </p:spPr>
        <p:txBody>
          <a:bodyPr anchor="b"/>
          <a:lstStyle>
            <a:lvl1pPr algn="ctr">
              <a:defRPr sz="4400">
                <a:latin typeface="Garamond" panose="02020404030301010803" pitchFamily="18" charset="0"/>
              </a:defRPr>
            </a:lvl1pPr>
          </a:lstStyle>
          <a:p>
            <a:r>
              <a:rPr lang="tr-TR" dirty="0"/>
              <a:t>Asıl Başlık Stili İçin Tıklatın</a:t>
            </a:r>
          </a:p>
        </p:txBody>
      </p:sp>
      <p:sp>
        <p:nvSpPr>
          <p:cNvPr id="4" name="Veri Yer Tutucusu 3"/>
          <p:cNvSpPr>
            <a:spLocks noGrp="1"/>
          </p:cNvSpPr>
          <p:nvPr>
            <p:ph type="dt" sz="half" idx="10"/>
          </p:nvPr>
        </p:nvSpPr>
        <p:spPr/>
        <p:txBody>
          <a:bodyPr/>
          <a:lstStyle>
            <a:lvl1pPr>
              <a:defRPr>
                <a:latin typeface="Garamond" panose="02020404030301010803" pitchFamily="18" charset="0"/>
              </a:defRPr>
            </a:lvl1pPr>
          </a:lstStyle>
          <a:p>
            <a:fld id="{7ADF1662-30C2-4C67-AF7C-DC7E409B3935}" type="datetime1">
              <a:rPr lang="tr-TR" smtClean="0">
                <a:solidFill>
                  <a:prstClr val="black">
                    <a:tint val="75000"/>
                  </a:prstClr>
                </a:solidFill>
              </a:rPr>
              <a:pPr/>
              <a:t>26.03.2026</a:t>
            </a:fld>
            <a:endParaRPr lang="tr-TR">
              <a:solidFill>
                <a:prstClr val="black">
                  <a:tint val="75000"/>
                </a:prstClr>
              </a:solidFill>
            </a:endParaRPr>
          </a:p>
        </p:txBody>
      </p:sp>
      <p:sp>
        <p:nvSpPr>
          <p:cNvPr id="6" name="Slayt Numarası Yer Tutucusu 5"/>
          <p:cNvSpPr>
            <a:spLocks noGrp="1"/>
          </p:cNvSpPr>
          <p:nvPr>
            <p:ph type="sldNum" sz="quarter" idx="12"/>
          </p:nvPr>
        </p:nvSpPr>
        <p:spPr>
          <a:xfrm>
            <a:off x="5805684" y="6357620"/>
            <a:ext cx="579045" cy="501650"/>
          </a:xfrm>
        </p:spPr>
        <p:txBody>
          <a:bodyPr/>
          <a:lstStyle>
            <a:lvl1pPr>
              <a:defRPr>
                <a:latin typeface="Garamond" panose="02020404030301010803" pitchFamily="18" charset="0"/>
              </a:defRPr>
            </a:lvl1pPr>
          </a:lstStyle>
          <a:p>
            <a:fld id="{7858AF1D-E6D7-4B64-9545-F66A72DEE560}" type="slidenum">
              <a:rPr lang="tr-TR" smtClean="0">
                <a:solidFill>
                  <a:prstClr val="black">
                    <a:tint val="75000"/>
                  </a:prstClr>
                </a:solidFill>
              </a:rPr>
              <a:pPr/>
              <a:t>‹#›</a:t>
            </a:fld>
            <a:r>
              <a:rPr lang="tr-TR" dirty="0">
                <a:solidFill>
                  <a:prstClr val="black">
                    <a:tint val="75000"/>
                  </a:prstClr>
                </a:solidFill>
              </a:rPr>
              <a:t>/52</a:t>
            </a:r>
          </a:p>
        </p:txBody>
      </p:sp>
    </p:spTree>
    <p:extLst>
      <p:ext uri="{BB962C8B-B14F-4D97-AF65-F5344CB8AC3E}">
        <p14:creationId xmlns:p14="http://schemas.microsoft.com/office/powerpoint/2010/main" val="1026914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4C8BF02-CD2F-4910-88FA-EF6123C78196}" type="datetime1">
              <a:rPr lang="tr-TR" smtClean="0">
                <a:solidFill>
                  <a:prstClr val="black">
                    <a:tint val="75000"/>
                  </a:prstClr>
                </a:solidFill>
              </a:rPr>
              <a:pPr/>
              <a:t>26.03.2026</a:t>
            </a:fld>
            <a:endParaRPr lang="tr-TR">
              <a:solidFill>
                <a:prstClr val="black">
                  <a:tint val="75000"/>
                </a:prstClr>
              </a:solidFill>
            </a:endParaRPr>
          </a:p>
        </p:txBody>
      </p:sp>
      <p:sp>
        <p:nvSpPr>
          <p:cNvPr id="5" name="Altbilgi Yer Tutucusu 4"/>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7" name="Resim 6">
            <a:extLst>
              <a:ext uri="{FF2B5EF4-FFF2-40B4-BE49-F238E27FC236}">
                <a16:creationId xmlns="" xmlns:a16="http://schemas.microsoft.com/office/drawing/2014/main" id="{8CDE10DC-A723-20A2-7B94-DFAE433E2D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6" name="Slayt Numarası Yer Tutucusu 5"/>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2215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3764" y="365125"/>
            <a:ext cx="2628558"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091" y="365125"/>
            <a:ext cx="7733293"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C453D4D6-A40A-41EA-AFB7-6C606E88E00E}" type="datetime1">
              <a:rPr lang="tr-TR" smtClean="0">
                <a:solidFill>
                  <a:prstClr val="black">
                    <a:tint val="75000"/>
                  </a:prstClr>
                </a:solidFill>
              </a:rPr>
              <a:pPr/>
              <a:t>26.03.2026</a:t>
            </a:fld>
            <a:endParaRPr lang="tr-TR">
              <a:solidFill>
                <a:prstClr val="black">
                  <a:tint val="75000"/>
                </a:prstClr>
              </a:solidFill>
            </a:endParaRPr>
          </a:p>
        </p:txBody>
      </p:sp>
      <p:sp>
        <p:nvSpPr>
          <p:cNvPr id="5" name="Altbilgi Yer Tutucusu 4"/>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7" name="Resim 6">
            <a:extLst>
              <a:ext uri="{FF2B5EF4-FFF2-40B4-BE49-F238E27FC236}">
                <a16:creationId xmlns="" xmlns:a16="http://schemas.microsoft.com/office/drawing/2014/main" id="{BF1AE3AC-2319-ADC7-DB1B-29E890B737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6" name="Slayt Numarası Yer Tutucusu 5"/>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91822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2" name="Unvan 1"/>
          <p:cNvSpPr>
            <a:spLocks noGrp="1"/>
          </p:cNvSpPr>
          <p:nvPr>
            <p:ph type="title"/>
          </p:nvPr>
        </p:nvSpPr>
        <p:spPr/>
        <p:txBody>
          <a:bodyPr/>
          <a:lstStyle/>
          <a:p>
            <a:r>
              <a:rPr lang="tr-TR" dirty="0"/>
              <a:t>Asıl başlık stili için tıklatın</a:t>
            </a:r>
          </a:p>
        </p:txBody>
      </p:sp>
      <p:sp>
        <p:nvSpPr>
          <p:cNvPr id="4" name="Veri Yer Tutucusu 3"/>
          <p:cNvSpPr>
            <a:spLocks noGrp="1"/>
          </p:cNvSpPr>
          <p:nvPr>
            <p:ph type="dt" sz="half" idx="10"/>
          </p:nvPr>
        </p:nvSpPr>
        <p:spPr/>
        <p:txBody>
          <a:bodyPr/>
          <a:lstStyle/>
          <a:p>
            <a:fld id="{9BA9C8AE-EE40-467C-BC23-9BAEACA8539D}" type="datetime1">
              <a:rPr lang="tr-TR" smtClean="0">
                <a:solidFill>
                  <a:prstClr val="black">
                    <a:tint val="75000"/>
                  </a:prstClr>
                </a:solidFill>
              </a:rPr>
              <a:pPr/>
              <a:t>26.03.2026</a:t>
            </a:fld>
            <a:endParaRPr lang="tr-TR">
              <a:solidFill>
                <a:prstClr val="black">
                  <a:tint val="75000"/>
                </a:prstClr>
              </a:solidFill>
            </a:endParaRPr>
          </a:p>
        </p:txBody>
      </p:sp>
      <p:pic>
        <p:nvPicPr>
          <p:cNvPr id="9" name="Resim 8">
            <a:extLst>
              <a:ext uri="{FF2B5EF4-FFF2-40B4-BE49-F238E27FC236}">
                <a16:creationId xmlns="" xmlns:a16="http://schemas.microsoft.com/office/drawing/2014/main" id="{6451CF4E-509E-FA6F-B3BF-4BE2FE6553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6" name="Slayt Numarası Yer Tutucusu 5"/>
          <p:cNvSpPr>
            <a:spLocks noGrp="1"/>
          </p:cNvSpPr>
          <p:nvPr>
            <p:ph type="sldNum" sz="quarter" idx="12"/>
          </p:nvPr>
        </p:nvSpPr>
        <p:spPr>
          <a:xfrm>
            <a:off x="5805684" y="6401277"/>
            <a:ext cx="579045" cy="320199"/>
          </a:xfrm>
        </p:spPr>
        <p:txBody>
          <a:bodyPr/>
          <a:lstStyle/>
          <a:p>
            <a:fld id="{7858AF1D-E6D7-4B64-9545-F66A72DEE560}" type="slidenum">
              <a:rPr lang="tr-TR" smtClean="0">
                <a:solidFill>
                  <a:prstClr val="black">
                    <a:tint val="75000"/>
                  </a:prstClr>
                </a:solidFill>
              </a:rPr>
              <a:pPr/>
              <a:t>‹#›</a:t>
            </a:fld>
            <a:r>
              <a:rPr lang="tr-TR" dirty="0">
                <a:solidFill>
                  <a:prstClr val="black">
                    <a:tint val="75000"/>
                  </a:prstClr>
                </a:solidFill>
              </a:rPr>
              <a:t>/52</a:t>
            </a:r>
          </a:p>
        </p:txBody>
      </p:sp>
    </p:spTree>
    <p:extLst>
      <p:ext uri="{BB962C8B-B14F-4D97-AF65-F5344CB8AC3E}">
        <p14:creationId xmlns:p14="http://schemas.microsoft.com/office/powerpoint/2010/main" val="58415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742" y="1709739"/>
            <a:ext cx="10514231"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EB76A5F4-188A-4C7F-B43D-B4C937B611A4}" type="datetime1">
              <a:rPr lang="tr-TR" smtClean="0">
                <a:solidFill>
                  <a:prstClr val="black">
                    <a:tint val="75000"/>
                  </a:prstClr>
                </a:solidFill>
              </a:rPr>
              <a:pPr/>
              <a:t>26.03.2026</a:t>
            </a:fld>
            <a:endParaRPr lang="tr-TR">
              <a:solidFill>
                <a:prstClr val="black">
                  <a:tint val="75000"/>
                </a:prstClr>
              </a:solidFill>
            </a:endParaRPr>
          </a:p>
        </p:txBody>
      </p:sp>
      <p:sp>
        <p:nvSpPr>
          <p:cNvPr id="6" name="Slayt Numarası Yer Tutucusu 5"/>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10899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091" y="1825625"/>
            <a:ext cx="5180926"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1396" y="1825625"/>
            <a:ext cx="5180926"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74FE05B-91CB-4FEC-9FB9-BEAB5167D064}" type="datetime1">
              <a:rPr lang="tr-TR" smtClean="0">
                <a:solidFill>
                  <a:prstClr val="black">
                    <a:tint val="75000"/>
                  </a:prstClr>
                </a:solidFill>
              </a:rPr>
              <a:pPr/>
              <a:t>26.03.2026</a:t>
            </a:fld>
            <a:endParaRPr lang="tr-TR">
              <a:solidFill>
                <a:prstClr val="black">
                  <a:tint val="75000"/>
                </a:prstClr>
              </a:solidFill>
            </a:endParaRPr>
          </a:p>
        </p:txBody>
      </p:sp>
      <p:sp>
        <p:nvSpPr>
          <p:cNvPr id="6" name="Altbilgi Yer Tutucusu 5"/>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8" name="Resim 7">
            <a:extLst>
              <a:ext uri="{FF2B5EF4-FFF2-40B4-BE49-F238E27FC236}">
                <a16:creationId xmlns="" xmlns:a16="http://schemas.microsoft.com/office/drawing/2014/main" id="{E940B323-7B75-970A-570F-10ABB06E7D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7" name="Slayt Numarası Yer Tutucusu 6"/>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765701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679" y="365126"/>
            <a:ext cx="10514231" cy="1325563"/>
          </a:xfrm>
        </p:spPr>
        <p:txBody>
          <a:bodyPr/>
          <a:lstStyle/>
          <a:p>
            <a:r>
              <a:rPr lang="tr-TR"/>
              <a:t>Asıl başlık stili için tıklatın</a:t>
            </a:r>
          </a:p>
        </p:txBody>
      </p:sp>
      <p:sp>
        <p:nvSpPr>
          <p:cNvPr id="3" name="Metin Yer Tutucusu 2"/>
          <p:cNvSpPr>
            <a:spLocks noGrp="1"/>
          </p:cNvSpPr>
          <p:nvPr>
            <p:ph type="body" idx="1"/>
          </p:nvPr>
        </p:nvSpPr>
        <p:spPr>
          <a:xfrm>
            <a:off x="839679"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679" y="2505075"/>
            <a:ext cx="5157116"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1397"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1397" y="2505075"/>
            <a:ext cx="5182513"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2189D189-C9AF-4375-A44E-642AA5BF1D97}" type="datetime1">
              <a:rPr lang="tr-TR" smtClean="0">
                <a:solidFill>
                  <a:prstClr val="black">
                    <a:tint val="75000"/>
                  </a:prstClr>
                </a:solidFill>
              </a:rPr>
              <a:pPr/>
              <a:t>26.03.2026</a:t>
            </a:fld>
            <a:endParaRPr lang="tr-TR">
              <a:solidFill>
                <a:prstClr val="black">
                  <a:tint val="75000"/>
                </a:prstClr>
              </a:solidFill>
            </a:endParaRPr>
          </a:p>
        </p:txBody>
      </p:sp>
      <p:pic>
        <p:nvPicPr>
          <p:cNvPr id="8" name="Resim 7">
            <a:extLst>
              <a:ext uri="{FF2B5EF4-FFF2-40B4-BE49-F238E27FC236}">
                <a16:creationId xmlns="" xmlns:a16="http://schemas.microsoft.com/office/drawing/2014/main" id="{8B2BD2CD-71AF-9586-9872-F56D53955F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9" name="Slayt Numarası Yer Tutucusu 8"/>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13953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964B435-589A-4C1A-865B-93649847119F}" type="datetime1">
              <a:rPr lang="tr-TR" smtClean="0">
                <a:solidFill>
                  <a:prstClr val="black">
                    <a:tint val="75000"/>
                  </a:prstClr>
                </a:solidFill>
              </a:rPr>
              <a:pPr/>
              <a:t>26.03.2026</a:t>
            </a:fld>
            <a:endParaRPr lang="tr-TR">
              <a:solidFill>
                <a:prstClr val="black">
                  <a:tint val="75000"/>
                </a:prstClr>
              </a:solidFill>
            </a:endParaRPr>
          </a:p>
        </p:txBody>
      </p:sp>
      <p:pic>
        <p:nvPicPr>
          <p:cNvPr id="4" name="Resim 3">
            <a:extLst>
              <a:ext uri="{FF2B5EF4-FFF2-40B4-BE49-F238E27FC236}">
                <a16:creationId xmlns="" xmlns:a16="http://schemas.microsoft.com/office/drawing/2014/main" id="{84B8FCD3-A349-A583-7283-B84C249D95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5" name="Slayt Numarası Yer Tutucusu 4"/>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977220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2BCE452-0823-4E93-B6E1-0C269FAC81A7}" type="datetime1">
              <a:rPr lang="tr-TR" smtClean="0">
                <a:solidFill>
                  <a:prstClr val="black">
                    <a:tint val="75000"/>
                  </a:prstClr>
                </a:solidFill>
              </a:rPr>
              <a:pPr/>
              <a:t>26.03.2026</a:t>
            </a:fld>
            <a:endParaRPr lang="tr-TR">
              <a:solidFill>
                <a:prstClr val="black">
                  <a:tint val="75000"/>
                </a:prstClr>
              </a:solidFill>
            </a:endParaRPr>
          </a:p>
        </p:txBody>
      </p:sp>
      <p:sp>
        <p:nvSpPr>
          <p:cNvPr id="3" name="Altbilgi Yer Tutucusu 2"/>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5" name="Resim 4">
            <a:extLst>
              <a:ext uri="{FF2B5EF4-FFF2-40B4-BE49-F238E27FC236}">
                <a16:creationId xmlns="" xmlns:a16="http://schemas.microsoft.com/office/drawing/2014/main" id="{1FC508A9-56D1-3880-7F67-663AE23253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4" name="Slayt Numarası Yer Tutucusu 3"/>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7990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679" y="457200"/>
            <a:ext cx="3931725"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4DD14F10-D337-4F93-80A0-25311A5F2582}" type="datetime1">
              <a:rPr lang="tr-TR" smtClean="0">
                <a:solidFill>
                  <a:prstClr val="black">
                    <a:tint val="75000"/>
                  </a:prstClr>
                </a:solidFill>
              </a:rPr>
              <a:pPr/>
              <a:t>26.03.2026</a:t>
            </a:fld>
            <a:endParaRPr lang="tr-TR">
              <a:solidFill>
                <a:prstClr val="black">
                  <a:tint val="75000"/>
                </a:prstClr>
              </a:solidFill>
            </a:endParaRPr>
          </a:p>
        </p:txBody>
      </p:sp>
      <p:pic>
        <p:nvPicPr>
          <p:cNvPr id="6" name="Resim 5">
            <a:extLst>
              <a:ext uri="{FF2B5EF4-FFF2-40B4-BE49-F238E27FC236}">
                <a16:creationId xmlns="" xmlns:a16="http://schemas.microsoft.com/office/drawing/2014/main" id="{D954F271-FCBE-1934-1319-804A16BD4E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7" name="Slayt Numarası Yer Tutucusu 6"/>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4089753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679" y="457200"/>
            <a:ext cx="3931725"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2513" y="987426"/>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30825C8B-3283-4DBB-93D3-358C0CF70E55}" type="datetime1">
              <a:rPr lang="tr-TR" smtClean="0">
                <a:solidFill>
                  <a:prstClr val="black">
                    <a:tint val="75000"/>
                  </a:prstClr>
                </a:solidFill>
              </a:rPr>
              <a:pPr/>
              <a:t>26.03.2026</a:t>
            </a:fld>
            <a:endParaRPr lang="tr-TR">
              <a:solidFill>
                <a:prstClr val="black">
                  <a:tint val="75000"/>
                </a:prstClr>
              </a:solidFill>
            </a:endParaRPr>
          </a:p>
        </p:txBody>
      </p:sp>
      <p:sp>
        <p:nvSpPr>
          <p:cNvPr id="6" name="Altbilgi Yer Tutucusu 5"/>
          <p:cNvSpPr>
            <a:spLocks noGrp="1"/>
          </p:cNvSpPr>
          <p:nvPr>
            <p:ph type="ftr" sz="quarter" idx="11"/>
          </p:nvPr>
        </p:nvSpPr>
        <p:spPr>
          <a:xfrm>
            <a:off x="4038075" y="6356351"/>
            <a:ext cx="4114264" cy="365125"/>
          </a:xfrm>
          <a:prstGeom prst="rect">
            <a:avLst/>
          </a:prstGeom>
        </p:spPr>
        <p:txBody>
          <a:bodyPr/>
          <a:lstStyle/>
          <a:p>
            <a:endParaRPr lang="tr-TR">
              <a:solidFill>
                <a:prstClr val="black"/>
              </a:solidFill>
            </a:endParaRPr>
          </a:p>
        </p:txBody>
      </p:sp>
      <p:pic>
        <p:nvPicPr>
          <p:cNvPr id="8" name="Resim 7">
            <a:extLst>
              <a:ext uri="{FF2B5EF4-FFF2-40B4-BE49-F238E27FC236}">
                <a16:creationId xmlns="" xmlns:a16="http://schemas.microsoft.com/office/drawing/2014/main" id="{7AB80752-75D2-088E-253F-7089E47C8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41" y="1121393"/>
            <a:ext cx="12200688" cy="5167726"/>
          </a:xfrm>
          <a:prstGeom prst="rect">
            <a:avLst/>
          </a:prstGeom>
        </p:spPr>
      </p:pic>
      <p:sp>
        <p:nvSpPr>
          <p:cNvPr id="7" name="Slayt Numarası Yer Tutucusu 6"/>
          <p:cNvSpPr>
            <a:spLocks noGrp="1"/>
          </p:cNvSpPr>
          <p:nvPr>
            <p:ph type="sldNum" sz="quarter" idx="12"/>
          </p:nvPr>
        </p:nvSpPr>
        <p:spPr/>
        <p:txBody>
          <a:bodyPr/>
          <a:lstStyle/>
          <a:p>
            <a:fld id="{7858AF1D-E6D7-4B64-9545-F66A72DEE560}" type="slidenum">
              <a:rPr lang="tr-TR" smtClean="0">
                <a:solidFill>
                  <a:prstClr val="black">
                    <a:tint val="75000"/>
                  </a:prstClr>
                </a:solidFill>
              </a:rPr>
              <a:pPr/>
              <a:t>‹#›</a:t>
            </a:fld>
            <a:endParaRPr lang="tr-TR">
              <a:solidFill>
                <a:prstClr val="black">
                  <a:tint val="75000"/>
                </a:prstClr>
              </a:solidFill>
            </a:endParaRPr>
          </a:p>
        </p:txBody>
      </p:sp>
    </p:spTree>
    <p:extLst>
      <p:ext uri="{BB962C8B-B14F-4D97-AF65-F5344CB8AC3E}">
        <p14:creationId xmlns:p14="http://schemas.microsoft.com/office/powerpoint/2010/main" val="3520439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091" y="1408905"/>
            <a:ext cx="10514231" cy="546100"/>
          </a:xfrm>
          <a:prstGeom prst="rect">
            <a:avLst/>
          </a:prstGeom>
        </p:spPr>
        <p:txBody>
          <a:bodyPr vert="horz" lIns="91440" tIns="45720" rIns="91440" bIns="45720" rtlCol="0" anchor="ctr">
            <a:noAutofit/>
          </a:bodyPr>
          <a:lstStyle/>
          <a:p>
            <a:r>
              <a:rPr lang="tr-TR" dirty="0"/>
              <a:t>Başlık Stili: Yalınızca İlk Harf Büyük</a:t>
            </a:r>
          </a:p>
        </p:txBody>
      </p:sp>
      <p:sp>
        <p:nvSpPr>
          <p:cNvPr id="3" name="Metin Yer Tutucusu 2"/>
          <p:cNvSpPr>
            <a:spLocks noGrp="1"/>
          </p:cNvSpPr>
          <p:nvPr>
            <p:ph type="body" idx="1"/>
          </p:nvPr>
        </p:nvSpPr>
        <p:spPr>
          <a:xfrm>
            <a:off x="838091" y="2179320"/>
            <a:ext cx="10514231" cy="3997643"/>
          </a:xfrm>
          <a:prstGeom prst="rect">
            <a:avLst/>
          </a:prstGeom>
        </p:spPr>
        <p:txBody>
          <a:bodyPr vert="horz" lIns="91440" tIns="45720" rIns="91440" bIns="45720" rtlCol="0">
            <a:normAutofit/>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p>
        </p:txBody>
      </p:sp>
      <p:sp>
        <p:nvSpPr>
          <p:cNvPr id="4" name="Veri Yer Tutucusu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621B3E-E9FE-4AA5-B184-F728A9E8DDB9}" type="datetime1">
              <a:rPr lang="tr-TR" smtClean="0">
                <a:solidFill>
                  <a:prstClr val="black">
                    <a:tint val="75000"/>
                  </a:prstClr>
                </a:solidFill>
              </a:rPr>
              <a:pPr/>
              <a:t>26.03.2026</a:t>
            </a:fld>
            <a:endParaRPr lang="tr-TR">
              <a:solidFill>
                <a:prstClr val="black">
                  <a:tint val="75000"/>
                </a:prstClr>
              </a:solidFill>
            </a:endParaRPr>
          </a:p>
        </p:txBody>
      </p:sp>
      <p:sp>
        <p:nvSpPr>
          <p:cNvPr id="6" name="Slayt Numarası Yer Tutucusu 5"/>
          <p:cNvSpPr>
            <a:spLocks noGrp="1"/>
          </p:cNvSpPr>
          <p:nvPr>
            <p:ph type="sldNum" sz="quarter" idx="4"/>
          </p:nvPr>
        </p:nvSpPr>
        <p:spPr>
          <a:xfrm>
            <a:off x="5881874" y="6401277"/>
            <a:ext cx="579045" cy="320199"/>
          </a:xfrm>
          <a:prstGeom prst="rect">
            <a:avLst/>
          </a:prstGeom>
        </p:spPr>
        <p:txBody>
          <a:bodyPr vert="horz" lIns="91440" tIns="45720" rIns="91440" bIns="45720" rtlCol="0" anchor="ctr"/>
          <a:lstStyle>
            <a:lvl1pPr algn="r">
              <a:defRPr sz="1200">
                <a:solidFill>
                  <a:schemeClr val="tx1">
                    <a:tint val="75000"/>
                  </a:schemeClr>
                </a:solidFill>
              </a:defRPr>
            </a:lvl1pPr>
          </a:lstStyle>
          <a:p>
            <a:fld id="{7858AF1D-E6D7-4B64-9545-F66A72DEE560}" type="slidenum">
              <a:rPr lang="tr-TR" smtClean="0">
                <a:solidFill>
                  <a:prstClr val="black">
                    <a:tint val="75000"/>
                  </a:prstClr>
                </a:solidFill>
              </a:rPr>
              <a:pPr/>
              <a:t>‹#›</a:t>
            </a:fld>
            <a:r>
              <a:rPr lang="tr-TR" dirty="0">
                <a:solidFill>
                  <a:prstClr val="black">
                    <a:tint val="75000"/>
                  </a:prstClr>
                </a:solidFill>
              </a:rPr>
              <a:t>/52</a:t>
            </a:r>
          </a:p>
        </p:txBody>
      </p:sp>
      <p:pic>
        <p:nvPicPr>
          <p:cNvPr id="10" name="Picture 8">
            <a:extLst>
              <a:ext uri="{FF2B5EF4-FFF2-40B4-BE49-F238E27FC236}">
                <a16:creationId xmlns="" xmlns:a16="http://schemas.microsoft.com/office/drawing/2014/main" id="{727D0432-9455-5D6E-B873-7A723F39DF5A}"/>
              </a:ext>
            </a:extLst>
          </p:cNvPr>
          <p:cNvPicPr>
            <a:picLocks noChangeAspect="1"/>
          </p:cNvPicPr>
          <p:nvPr userDrawn="1"/>
        </p:nvPicPr>
        <p:blipFill>
          <a:blip r:embed="rId13"/>
          <a:stretch>
            <a:fillRect/>
          </a:stretch>
        </p:blipFill>
        <p:spPr>
          <a:xfrm>
            <a:off x="387275" y="274552"/>
            <a:ext cx="11568243" cy="812972"/>
          </a:xfrm>
          <a:prstGeom prst="rect">
            <a:avLst/>
          </a:prstGeom>
        </p:spPr>
      </p:pic>
    </p:spTree>
    <p:extLst>
      <p:ext uri="{BB962C8B-B14F-4D97-AF65-F5344CB8AC3E}">
        <p14:creationId xmlns:p14="http://schemas.microsoft.com/office/powerpoint/2010/main" val="2603839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b="1" kern="1200" baseline="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6743278" y="4145012"/>
            <a:ext cx="5256584" cy="2308324"/>
          </a:xfrm>
          <a:prstGeom prst="rect">
            <a:avLst/>
          </a:prstGeom>
          <a:ln>
            <a:noFill/>
          </a:ln>
        </p:spPr>
        <p:txBody>
          <a:bodyPr wrap="square">
            <a:spAutoFit/>
          </a:bodyPr>
          <a:lstStyle/>
          <a:p>
            <a:pPr algn="just"/>
            <a:r>
              <a:rPr lang="tr-TR" sz="2400" b="1" dirty="0" smtClean="0">
                <a:latin typeface="Garamond" pitchFamily="18" charset="0"/>
              </a:rPr>
              <a:t>A</a:t>
            </a:r>
            <a:r>
              <a:rPr lang="en-US" sz="2400" b="1" dirty="0" err="1" smtClean="0">
                <a:latin typeface="Garamond" pitchFamily="18" charset="0"/>
              </a:rPr>
              <a:t>ğa</a:t>
            </a:r>
            <a:r>
              <a:rPr lang="tr-TR" sz="2400" b="1" dirty="0" err="1" smtClean="0">
                <a:latin typeface="Garamond" pitchFamily="18" charset="0"/>
              </a:rPr>
              <a:t>çlarınızın</a:t>
            </a:r>
            <a:r>
              <a:rPr lang="tr-TR" sz="2400" b="1" dirty="0" smtClean="0">
                <a:latin typeface="Garamond" pitchFamily="18" charset="0"/>
              </a:rPr>
              <a:t> sağlıklı </a:t>
            </a:r>
            <a:r>
              <a:rPr lang="en-US" sz="2400" b="1" dirty="0" err="1" smtClean="0">
                <a:latin typeface="Garamond" pitchFamily="18" charset="0"/>
              </a:rPr>
              <a:t>ve</a:t>
            </a:r>
            <a:r>
              <a:rPr lang="tr-TR" sz="2400" b="1" dirty="0" smtClean="0">
                <a:latin typeface="Garamond" pitchFamily="18" charset="0"/>
              </a:rPr>
              <a:t> m</a:t>
            </a:r>
            <a:r>
              <a:rPr lang="en-US" sz="2400" b="1" dirty="0" err="1" smtClean="0">
                <a:latin typeface="Garamond" pitchFamily="18" charset="0"/>
              </a:rPr>
              <a:t>eyvelerinizin</a:t>
            </a:r>
            <a:r>
              <a:rPr lang="en-US" sz="2400" b="1" dirty="0" smtClean="0">
                <a:latin typeface="Garamond" pitchFamily="18" charset="0"/>
              </a:rPr>
              <a:t> </a:t>
            </a:r>
            <a:r>
              <a:rPr lang="tr-TR" sz="2400" b="1" dirty="0" smtClean="0">
                <a:latin typeface="Garamond" pitchFamily="18" charset="0"/>
              </a:rPr>
              <a:t>kaliteli olabilmesi için </a:t>
            </a:r>
            <a:r>
              <a:rPr lang="en-US" sz="2400" b="1" dirty="0" smtClean="0">
                <a:latin typeface="Garamond" pitchFamily="18" charset="0"/>
              </a:rPr>
              <a:t>Adana </a:t>
            </a:r>
            <a:r>
              <a:rPr lang="en-US" sz="2400" b="1" dirty="0" err="1" smtClean="0">
                <a:latin typeface="Garamond" pitchFamily="18" charset="0"/>
              </a:rPr>
              <a:t>Biyolojik</a:t>
            </a:r>
            <a:r>
              <a:rPr lang="en-US" sz="2400" b="1" dirty="0" smtClean="0">
                <a:latin typeface="Garamond" pitchFamily="18" charset="0"/>
              </a:rPr>
              <a:t> </a:t>
            </a:r>
            <a:r>
              <a:rPr lang="en-US" sz="2400" b="1" dirty="0" err="1" smtClean="0">
                <a:latin typeface="Garamond" pitchFamily="18" charset="0"/>
              </a:rPr>
              <a:t>Mü</a:t>
            </a:r>
            <a:r>
              <a:rPr lang="tr-TR" sz="2400" b="1" dirty="0" smtClean="0">
                <a:latin typeface="Garamond" pitchFamily="18" charset="0"/>
              </a:rPr>
              <a:t>c</a:t>
            </a:r>
            <a:r>
              <a:rPr lang="en-US" sz="2400" b="1" dirty="0" smtClean="0">
                <a:latin typeface="Garamond" pitchFamily="18" charset="0"/>
              </a:rPr>
              <a:t>a</a:t>
            </a:r>
            <a:r>
              <a:rPr lang="tr-TR" sz="2400" b="1" dirty="0" smtClean="0">
                <a:latin typeface="Garamond" pitchFamily="18" charset="0"/>
              </a:rPr>
              <a:t>dele Araştırma  Enstitüsü’nün önerilerine </a:t>
            </a:r>
            <a:r>
              <a:rPr lang="en-US" sz="2400" b="1" dirty="0" err="1" smtClean="0">
                <a:latin typeface="Garamond" pitchFamily="18" charset="0"/>
              </a:rPr>
              <a:t>uymanızı</a:t>
            </a:r>
            <a:r>
              <a:rPr lang="en-US" sz="2400" b="1" dirty="0" smtClean="0">
                <a:latin typeface="Garamond" pitchFamily="18" charset="0"/>
              </a:rPr>
              <a:t> </a:t>
            </a:r>
            <a:r>
              <a:rPr lang="en-US" sz="2400" b="1" dirty="0" err="1" smtClean="0">
                <a:latin typeface="Garamond" pitchFamily="18" charset="0"/>
              </a:rPr>
              <a:t>ve</a:t>
            </a:r>
            <a:r>
              <a:rPr lang="en-US" sz="2400" b="1" dirty="0" smtClean="0">
                <a:latin typeface="Garamond" pitchFamily="18" charset="0"/>
              </a:rPr>
              <a:t> </a:t>
            </a:r>
            <a:r>
              <a:rPr lang="en-US" sz="2400" b="1" dirty="0" err="1" smtClean="0">
                <a:latin typeface="Garamond" pitchFamily="18" charset="0"/>
              </a:rPr>
              <a:t>bundan</a:t>
            </a:r>
            <a:r>
              <a:rPr lang="en-US" sz="2400" b="1" dirty="0" smtClean="0">
                <a:latin typeface="Garamond" pitchFamily="18" charset="0"/>
              </a:rPr>
              <a:t> </a:t>
            </a:r>
            <a:r>
              <a:rPr lang="en-US" sz="2400" b="1" dirty="0" err="1" smtClean="0">
                <a:latin typeface="Garamond" pitchFamily="18" charset="0"/>
              </a:rPr>
              <a:t>sonraki</a:t>
            </a:r>
            <a:r>
              <a:rPr lang="en-US" sz="2400" b="1" dirty="0" smtClean="0">
                <a:latin typeface="Garamond" pitchFamily="18" charset="0"/>
              </a:rPr>
              <a:t> yay</a:t>
            </a:r>
            <a:r>
              <a:rPr lang="tr-TR" sz="2400" b="1" dirty="0" smtClean="0">
                <a:latin typeface="Garamond" pitchFamily="18" charset="0"/>
              </a:rPr>
              <a:t>ı</a:t>
            </a:r>
            <a:r>
              <a:rPr lang="en-US" sz="2400" b="1" dirty="0" err="1" smtClean="0">
                <a:latin typeface="Garamond" pitchFamily="18" charset="0"/>
              </a:rPr>
              <a:t>nl</a:t>
            </a:r>
            <a:r>
              <a:rPr lang="tr-TR" sz="2400" b="1" dirty="0" smtClean="0">
                <a:latin typeface="Garamond" pitchFamily="18" charset="0"/>
              </a:rPr>
              <a:t>a</a:t>
            </a:r>
            <a:r>
              <a:rPr lang="en-US" sz="2400" b="1" dirty="0" smtClean="0">
                <a:latin typeface="Garamond" pitchFamily="18" charset="0"/>
              </a:rPr>
              <a:t>r</a:t>
            </a:r>
            <a:r>
              <a:rPr lang="tr-TR" sz="2400" b="1" dirty="0" err="1" smtClean="0">
                <a:latin typeface="Garamond" pitchFamily="18" charset="0"/>
              </a:rPr>
              <a:t>ını</a:t>
            </a:r>
            <a:r>
              <a:rPr lang="en-US" sz="2400" b="1" dirty="0" smtClean="0">
                <a:latin typeface="Garamond" pitchFamily="18" charset="0"/>
              </a:rPr>
              <a:t> </a:t>
            </a:r>
            <a:r>
              <a:rPr lang="en-US" sz="2400" b="1" dirty="0" err="1" smtClean="0">
                <a:latin typeface="Garamond" pitchFamily="18" charset="0"/>
              </a:rPr>
              <a:t>taki</a:t>
            </a:r>
            <a:r>
              <a:rPr lang="tr-TR" sz="2400" b="1" dirty="0" smtClean="0">
                <a:latin typeface="Garamond" pitchFamily="18" charset="0"/>
              </a:rPr>
              <a:t>p</a:t>
            </a:r>
            <a:r>
              <a:rPr lang="en-US" sz="2400" b="1" dirty="0" smtClean="0">
                <a:latin typeface="Garamond" pitchFamily="18" charset="0"/>
              </a:rPr>
              <a:t> </a:t>
            </a:r>
            <a:r>
              <a:rPr lang="en-US" sz="2400" b="1" dirty="0" err="1" smtClean="0">
                <a:latin typeface="Garamond" pitchFamily="18" charset="0"/>
              </a:rPr>
              <a:t>etmenizi</a:t>
            </a:r>
            <a:r>
              <a:rPr lang="en-US" sz="2400" b="1" dirty="0" smtClean="0">
                <a:latin typeface="Garamond" pitchFamily="18" charset="0"/>
              </a:rPr>
              <a:t> </a:t>
            </a:r>
            <a:r>
              <a:rPr lang="en-US" sz="2400" b="1" dirty="0" err="1" smtClean="0">
                <a:latin typeface="Garamond" pitchFamily="18" charset="0"/>
              </a:rPr>
              <a:t>tavsiye</a:t>
            </a:r>
            <a:r>
              <a:rPr lang="en-US" sz="2400" b="1" dirty="0" smtClean="0">
                <a:latin typeface="Garamond" pitchFamily="18" charset="0"/>
              </a:rPr>
              <a:t> </a:t>
            </a:r>
            <a:r>
              <a:rPr lang="en-US" sz="2400" b="1" dirty="0" err="1" smtClean="0">
                <a:latin typeface="Garamond" pitchFamily="18" charset="0"/>
              </a:rPr>
              <a:t>ederiz</a:t>
            </a:r>
            <a:r>
              <a:rPr lang="tr-TR" sz="2400" b="1" dirty="0" smtClean="0">
                <a:latin typeface="Garamond" pitchFamily="18" charset="0"/>
              </a:rPr>
              <a:t>.</a:t>
            </a:r>
            <a:endParaRPr lang="en-US" sz="2400" b="1" dirty="0">
              <a:latin typeface="Garamond" pitchFamily="18" charset="0"/>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074" y="1520740"/>
            <a:ext cx="6480720" cy="48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Metin kutusu 7"/>
          <p:cNvSpPr txBox="1"/>
          <p:nvPr/>
        </p:nvSpPr>
        <p:spPr>
          <a:xfrm>
            <a:off x="11084958" y="-27384"/>
            <a:ext cx="914904" cy="369332"/>
          </a:xfrm>
          <a:prstGeom prst="rect">
            <a:avLst/>
          </a:prstGeom>
          <a:noFill/>
        </p:spPr>
        <p:txBody>
          <a:bodyPr wrap="square" rtlCol="0">
            <a:spAutoFit/>
          </a:bodyPr>
          <a:lstStyle/>
          <a:p>
            <a:r>
              <a:rPr lang="tr-TR" b="1" dirty="0" smtClean="0">
                <a:latin typeface="Garamond" pitchFamily="18" charset="0"/>
              </a:rPr>
              <a:t>Ka-001</a:t>
            </a:r>
            <a:endParaRPr lang="en-US" b="1" dirty="0">
              <a:latin typeface="Garamond" pitchFamily="18" charset="0"/>
            </a:endParaRPr>
          </a:p>
        </p:txBody>
      </p:sp>
    </p:spTree>
    <p:extLst>
      <p:ext uri="{BB962C8B-B14F-4D97-AF65-F5344CB8AC3E}">
        <p14:creationId xmlns:p14="http://schemas.microsoft.com/office/powerpoint/2010/main" val="3319440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7858AF1D-E6D7-4B64-9545-F66A72DEE560}" type="slidenum">
              <a:rPr lang="tr-TR" smtClean="0">
                <a:solidFill>
                  <a:schemeClr val="bg1"/>
                </a:solidFill>
              </a:rPr>
              <a:pPr/>
              <a:t>10</a:t>
            </a:fld>
            <a:r>
              <a:rPr lang="tr-TR" dirty="0" smtClean="0">
                <a:solidFill>
                  <a:schemeClr val="bg1"/>
                </a:solidFill>
              </a:rPr>
              <a:t>/52</a:t>
            </a:r>
            <a:endParaRPr lang="tr-TR" dirty="0">
              <a:solidFill>
                <a:schemeClr val="bg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7215250" cy="492443"/>
          </a:xfrm>
          <a:prstGeom prst="rect">
            <a:avLst/>
          </a:prstGeom>
        </p:spPr>
        <p:txBody>
          <a:bodyPr wrap="square">
            <a:spAutoFit/>
          </a:bodyPr>
          <a:lstStyle/>
          <a:p>
            <a:r>
              <a:rPr lang="tr-TR" sz="2600" b="1" dirty="0" smtClean="0">
                <a:solidFill>
                  <a:srgbClr val="FF0000"/>
                </a:solidFill>
                <a:latin typeface="Garamond" pitchFamily="18" charset="0"/>
              </a:rPr>
              <a:t>Akdeniz Meyve </a:t>
            </a:r>
            <a:r>
              <a:rPr lang="tr-TR" sz="2600" b="1" dirty="0">
                <a:solidFill>
                  <a:srgbClr val="FF0000"/>
                </a:solidFill>
                <a:latin typeface="Garamond" pitchFamily="18" charset="0"/>
              </a:rPr>
              <a:t>Sineği  </a:t>
            </a:r>
            <a:r>
              <a:rPr lang="tr-TR" sz="2600" b="1" dirty="0" smtClean="0">
                <a:solidFill>
                  <a:srgbClr val="FF0000"/>
                </a:solidFill>
                <a:latin typeface="Garamond" pitchFamily="18" charset="0"/>
              </a:rPr>
              <a:t>Mücadelesinin İlk Adımı</a:t>
            </a:r>
            <a:endParaRPr lang="en-US" sz="2600" b="1" dirty="0">
              <a:solidFill>
                <a:srgbClr val="FF0000"/>
              </a:solidFill>
              <a:latin typeface="Garamond" pitchFamily="18" charset="0"/>
            </a:endParaRPr>
          </a:p>
        </p:txBody>
      </p:sp>
      <p:sp>
        <p:nvSpPr>
          <p:cNvPr id="18" name="Metin kutusu 17"/>
          <p:cNvSpPr txBox="1"/>
          <p:nvPr/>
        </p:nvSpPr>
        <p:spPr>
          <a:xfrm>
            <a:off x="10652910" y="-27384"/>
            <a:ext cx="1634984" cy="369332"/>
          </a:xfrm>
          <a:prstGeom prst="rect">
            <a:avLst/>
          </a:prstGeom>
          <a:noFill/>
        </p:spPr>
        <p:txBody>
          <a:bodyPr wrap="square" rtlCol="0">
            <a:spAutoFit/>
          </a:bodyPr>
          <a:lstStyle/>
          <a:p>
            <a:r>
              <a:rPr lang="tr-TR" b="1" dirty="0" smtClean="0">
                <a:latin typeface="Garamond" pitchFamily="18" charset="0"/>
              </a:rPr>
              <a:t>BK-009 Nisan</a:t>
            </a:r>
            <a:endParaRPr lang="en-US" b="1" dirty="0">
              <a:latin typeface="Garamond" pitchFamily="18" charset="0"/>
            </a:endParaRPr>
          </a:p>
        </p:txBody>
      </p:sp>
      <p:sp>
        <p:nvSpPr>
          <p:cNvPr id="6" name="AutoShape 4" descr="blob:https://web.whatsapp.com/d1cad21e-346d-46cf-807c-4a63f108f46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6" descr="blob:https://web.whatsapp.com/d1cad21e-346d-46cf-807c-4a63f108f468"/>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0" name="AutoShape 8" descr="blob:https://web.whatsapp.com/d1cad21e-346d-46cf-807c-4a63f108f46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4" name="Dikdörtgen 13"/>
          <p:cNvSpPr/>
          <p:nvPr/>
        </p:nvSpPr>
        <p:spPr>
          <a:xfrm>
            <a:off x="276833" y="2989204"/>
            <a:ext cx="5172622" cy="3323987"/>
          </a:xfrm>
          <a:prstGeom prst="rect">
            <a:avLst/>
          </a:prstGeom>
        </p:spPr>
        <p:txBody>
          <a:bodyPr wrap="square">
            <a:spAutoFit/>
          </a:bodyPr>
          <a:lstStyle/>
          <a:p>
            <a:pPr algn="just"/>
            <a:r>
              <a:rPr lang="tr-TR" sz="2100" dirty="0">
                <a:latin typeface="Garamond" pitchFamily="18" charset="0"/>
              </a:rPr>
              <a:t>Akdeniz meyve sineği ile mücadelede ilk adım, bölgenin 369 gün-dereceye eriştiğinin tespit edilmesiyle başlar. Bu aşamada, bir önceki yılın popülasyonu dikkate alınarak Bornova Zirai Mücadele Araştırma Enstitüsü’nden yeterli miktarda SIT (kısırlaştırılmış) erkek birey, Enstitü marifetiyle ilgili bölgeye salınır. Yapılacak olan bu uygulama, ilk pupa çıkışlarını kontrol altına alarak ilerleyen günlerde çoğalmanın önüne geçmek amacıyla yapılır.</a:t>
            </a:r>
            <a:endParaRPr lang="tr-TR" sz="2100" dirty="0" smtClean="0">
              <a:latin typeface="Garamond" pitchFamily="18" charset="0"/>
            </a:endParaRPr>
          </a:p>
        </p:txBody>
      </p:sp>
      <p:pic>
        <p:nvPicPr>
          <p:cNvPr id="1036" name="Picture 12" descr="C:\Users\2020\Desktop\M.M. --Tarım Takvimi 23.03.26\NİSAN AYI 21.03.26\Resim6.jpg"/>
          <p:cNvPicPr>
            <a:picLocks noChangeAspect="1" noChangeArrowheads="1"/>
          </p:cNvPicPr>
          <p:nvPr/>
        </p:nvPicPr>
        <p:blipFill rotWithShape="1">
          <a:blip r:embed="rId3">
            <a:extLst>
              <a:ext uri="{28A0092B-C50C-407E-A947-70E740481C1C}">
                <a14:useLocalDpi xmlns:a14="http://schemas.microsoft.com/office/drawing/2010/main" val="0"/>
              </a:ext>
            </a:extLst>
          </a:blip>
          <a:srcRect t="3365" r="3269" b="21168"/>
          <a:stretch/>
        </p:blipFill>
        <p:spPr bwMode="auto">
          <a:xfrm>
            <a:off x="5818907" y="2607765"/>
            <a:ext cx="6012873" cy="377456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652106" y="1720334"/>
            <a:ext cx="6133495" cy="646331"/>
          </a:xfrm>
          <a:prstGeom prst="rect">
            <a:avLst/>
          </a:prstGeom>
        </p:spPr>
        <p:txBody>
          <a:bodyPr wrap="square">
            <a:spAutoFit/>
          </a:bodyPr>
          <a:lstStyle/>
          <a:p>
            <a:pPr algn="ctr"/>
            <a:r>
              <a:rPr lang="tr-TR" b="1" dirty="0" smtClean="0">
                <a:latin typeface="Garamond" pitchFamily="18" charset="0"/>
              </a:rPr>
              <a:t>Akdeniz Meyve Sineğinin </a:t>
            </a:r>
            <a:r>
              <a:rPr lang="tr-TR" b="1" i="1" dirty="0" err="1" smtClean="0">
                <a:latin typeface="Garamond" pitchFamily="18" charset="0"/>
              </a:rPr>
              <a:t>Stereril</a:t>
            </a:r>
            <a:r>
              <a:rPr lang="tr-TR" b="1" i="1" dirty="0" smtClean="0">
                <a:latin typeface="Garamond" pitchFamily="18" charset="0"/>
              </a:rPr>
              <a:t> Sinek </a:t>
            </a:r>
            <a:r>
              <a:rPr lang="tr-TR" b="1" dirty="0" smtClean="0">
                <a:latin typeface="Garamond" pitchFamily="18" charset="0"/>
              </a:rPr>
              <a:t>ile </a:t>
            </a:r>
            <a:r>
              <a:rPr lang="tr-TR" b="1" dirty="0">
                <a:latin typeface="Garamond" pitchFamily="18" charset="0"/>
              </a:rPr>
              <a:t>(SIT) </a:t>
            </a:r>
            <a:r>
              <a:rPr lang="tr-TR" b="1" dirty="0" smtClean="0">
                <a:latin typeface="Garamond" pitchFamily="18" charset="0"/>
              </a:rPr>
              <a:t>Çiftleşmesiyle Oluşan Yaşam Döngüsü</a:t>
            </a:r>
            <a:endParaRPr lang="tr-TR" b="1" dirty="0"/>
          </a:p>
        </p:txBody>
      </p:sp>
    </p:spTree>
    <p:extLst>
      <p:ext uri="{BB962C8B-B14F-4D97-AF65-F5344CB8AC3E}">
        <p14:creationId xmlns:p14="http://schemas.microsoft.com/office/powerpoint/2010/main" val="12407418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3713389" cy="492443"/>
          </a:xfrm>
          <a:prstGeom prst="rect">
            <a:avLst/>
          </a:prstGeom>
        </p:spPr>
        <p:txBody>
          <a:bodyPr wrap="none">
            <a:spAutoFit/>
          </a:bodyPr>
          <a:lstStyle/>
          <a:p>
            <a:r>
              <a:rPr lang="tr-TR" sz="2600" b="1" dirty="0" smtClean="0">
                <a:solidFill>
                  <a:srgbClr val="FF0000"/>
                </a:solidFill>
                <a:latin typeface="Garamond" pitchFamily="18" charset="0"/>
              </a:rPr>
              <a:t>Çiçek </a:t>
            </a:r>
            <a:r>
              <a:rPr lang="tr-TR" sz="2600" b="1" dirty="0" err="1" smtClean="0">
                <a:solidFill>
                  <a:srgbClr val="FF0000"/>
                </a:solidFill>
                <a:latin typeface="Garamond" pitchFamily="18" charset="0"/>
              </a:rPr>
              <a:t>Tripsi</a:t>
            </a:r>
            <a:r>
              <a:rPr lang="tr-TR" sz="2600" b="1" dirty="0" smtClean="0">
                <a:solidFill>
                  <a:srgbClr val="FF0000"/>
                </a:solidFill>
                <a:latin typeface="Garamond" pitchFamily="18" charset="0"/>
              </a:rPr>
              <a:t> Mücadelesi </a:t>
            </a:r>
            <a:endParaRPr lang="en-US" sz="2600" b="1" dirty="0">
              <a:solidFill>
                <a:srgbClr val="FF0000"/>
              </a:solidFill>
              <a:latin typeface="Garamond" pitchFamily="18" charset="0"/>
            </a:endParaRPr>
          </a:p>
        </p:txBody>
      </p:sp>
      <p:sp>
        <p:nvSpPr>
          <p:cNvPr id="15" name="Metin kutusu 14"/>
          <p:cNvSpPr txBox="1"/>
          <p:nvPr/>
        </p:nvSpPr>
        <p:spPr>
          <a:xfrm>
            <a:off x="10559702" y="-36676"/>
            <a:ext cx="1539204" cy="369332"/>
          </a:xfrm>
          <a:prstGeom prst="rect">
            <a:avLst/>
          </a:prstGeom>
          <a:noFill/>
        </p:spPr>
        <p:txBody>
          <a:bodyPr wrap="none" rtlCol="0">
            <a:spAutoFit/>
          </a:bodyPr>
          <a:lstStyle/>
          <a:p>
            <a:r>
              <a:rPr lang="tr-TR" b="1" smtClean="0">
                <a:latin typeface="Garamond" pitchFamily="18" charset="0"/>
              </a:rPr>
              <a:t>BK-010 </a:t>
            </a:r>
            <a:r>
              <a:rPr lang="tr-TR" b="1" dirty="0" smtClean="0">
                <a:latin typeface="Garamond" pitchFamily="18" charset="0"/>
              </a:rPr>
              <a:t>Nisan</a:t>
            </a:r>
            <a:endParaRPr lang="en-US" b="1" dirty="0">
              <a:latin typeface="Garamond" pitchFamily="18" charset="0"/>
            </a:endParaRPr>
          </a:p>
        </p:txBody>
      </p:sp>
      <p:sp>
        <p:nvSpPr>
          <p:cNvPr id="4" name="Metin kutusu 3"/>
          <p:cNvSpPr txBox="1"/>
          <p:nvPr/>
        </p:nvSpPr>
        <p:spPr>
          <a:xfrm>
            <a:off x="7742884" y="4293096"/>
            <a:ext cx="2096738" cy="584775"/>
          </a:xfrm>
          <a:prstGeom prst="rect">
            <a:avLst/>
          </a:prstGeom>
          <a:noFill/>
        </p:spPr>
        <p:txBody>
          <a:bodyPr wrap="square" rtlCol="0">
            <a:spAutoFit/>
          </a:bodyPr>
          <a:lstStyle/>
          <a:p>
            <a:r>
              <a:rPr lang="tr-TR" sz="1600" i="1" dirty="0" err="1">
                <a:latin typeface="Garamond" pitchFamily="18" charset="0"/>
              </a:rPr>
              <a:t>Chrysopa</a:t>
            </a:r>
            <a:r>
              <a:rPr lang="tr-TR" sz="1600" dirty="0">
                <a:latin typeface="Garamond" pitchFamily="18" charset="0"/>
              </a:rPr>
              <a:t> larvası etkili bir </a:t>
            </a:r>
            <a:r>
              <a:rPr lang="tr-TR" sz="1600" dirty="0" err="1" smtClean="0">
                <a:latin typeface="Garamond" pitchFamily="18" charset="0"/>
              </a:rPr>
              <a:t>thrips</a:t>
            </a:r>
            <a:r>
              <a:rPr lang="tr-TR" sz="1600" dirty="0" smtClean="0">
                <a:latin typeface="Garamond" pitchFamily="18" charset="0"/>
              </a:rPr>
              <a:t> larva  avcısıdır</a:t>
            </a:r>
            <a:endParaRPr lang="tr-TR" sz="1600" dirty="0">
              <a:latin typeface="Garamond" pitchFamily="18" charset="0"/>
            </a:endParaRPr>
          </a:p>
        </p:txBody>
      </p:sp>
      <p:sp>
        <p:nvSpPr>
          <p:cNvPr id="16" name="Dikdörtgen 15"/>
          <p:cNvSpPr/>
          <p:nvPr/>
        </p:nvSpPr>
        <p:spPr>
          <a:xfrm>
            <a:off x="230909" y="1155149"/>
            <a:ext cx="3424640" cy="5632311"/>
          </a:xfrm>
          <a:prstGeom prst="rect">
            <a:avLst/>
          </a:prstGeom>
        </p:spPr>
        <p:txBody>
          <a:bodyPr wrap="square">
            <a:spAutoFit/>
          </a:bodyPr>
          <a:lstStyle/>
          <a:p>
            <a:pPr algn="just"/>
            <a:r>
              <a:rPr lang="tr-TR" dirty="0">
                <a:latin typeface="Garamond" pitchFamily="18" charset="0"/>
              </a:rPr>
              <a:t>Bölgemizdeki narenciyede çiçek döneminde üç çeşit </a:t>
            </a:r>
            <a:r>
              <a:rPr lang="tr-TR" dirty="0" err="1">
                <a:latin typeface="Garamond" pitchFamily="18" charset="0"/>
              </a:rPr>
              <a:t>tripsin</a:t>
            </a:r>
            <a:r>
              <a:rPr lang="tr-TR" dirty="0">
                <a:latin typeface="Garamond" pitchFamily="18" charset="0"/>
              </a:rPr>
              <a:t> varlığı tespit edilmiştir. Bunların hiçbiri çiçeğe zarar vermemektedir. Zarar veren dönem, ortadaki fotoğrafta görülen larva dönemidir. Bu nedenle </a:t>
            </a:r>
            <a:r>
              <a:rPr lang="tr-TR" dirty="0" err="1">
                <a:latin typeface="Garamond" pitchFamily="18" charset="0"/>
              </a:rPr>
              <a:t>trips</a:t>
            </a:r>
            <a:r>
              <a:rPr lang="tr-TR" dirty="0">
                <a:latin typeface="Garamond" pitchFamily="18" charset="0"/>
              </a:rPr>
              <a:t> mücadelesinin etkili yapılabilmesi için larva döneminin beklenmesi gerekir. Bu da bize çiçek taç yapraklarının %80’inin veya tamamının döküldüğü dönemi işaret etmektedir. </a:t>
            </a:r>
            <a:r>
              <a:rPr lang="tr-TR" dirty="0" err="1">
                <a:latin typeface="Garamond" pitchFamily="18" charset="0"/>
              </a:rPr>
              <a:t>Tripslerin</a:t>
            </a:r>
            <a:r>
              <a:rPr lang="tr-TR" dirty="0">
                <a:latin typeface="Garamond" pitchFamily="18" charset="0"/>
              </a:rPr>
              <a:t> larvaları, biyolojik doğal dengesi bozulmamış bahçelerde bol miktarda bulunan </a:t>
            </a:r>
            <a:r>
              <a:rPr lang="tr-TR" dirty="0" err="1">
                <a:latin typeface="Garamond" pitchFamily="18" charset="0"/>
              </a:rPr>
              <a:t>predatörler</a:t>
            </a:r>
            <a:r>
              <a:rPr lang="tr-TR" dirty="0">
                <a:latin typeface="Garamond" pitchFamily="18" charset="0"/>
              </a:rPr>
              <a:t> tarafından kontrol altına alınmaktadır. Ancak bu doğal dengeden yoksun bahçelerde bir seferlik sıvı veya toz kükürt uygulaması yeterli kontrol sağlamaktadır.</a:t>
            </a:r>
          </a:p>
        </p:txBody>
      </p:sp>
      <p:sp>
        <p:nvSpPr>
          <p:cNvPr id="3" name="Dikdörtgen 2"/>
          <p:cNvSpPr/>
          <p:nvPr/>
        </p:nvSpPr>
        <p:spPr>
          <a:xfrm>
            <a:off x="5725930" y="4171063"/>
            <a:ext cx="1993438" cy="830997"/>
          </a:xfrm>
          <a:prstGeom prst="rect">
            <a:avLst/>
          </a:prstGeom>
        </p:spPr>
        <p:txBody>
          <a:bodyPr wrap="square">
            <a:spAutoFit/>
          </a:bodyPr>
          <a:lstStyle/>
          <a:p>
            <a:r>
              <a:rPr lang="en-US" sz="1600" i="1" dirty="0" err="1">
                <a:latin typeface="Garamond" pitchFamily="18" charset="0"/>
              </a:rPr>
              <a:t>Amblyseius</a:t>
            </a:r>
            <a:r>
              <a:rPr lang="en-US" sz="1600" i="1" dirty="0">
                <a:latin typeface="Garamond" pitchFamily="18" charset="0"/>
              </a:rPr>
              <a:t> </a:t>
            </a:r>
            <a:r>
              <a:rPr lang="en-US" sz="1600" i="1" dirty="0" err="1">
                <a:latin typeface="Garamond" pitchFamily="18" charset="0"/>
              </a:rPr>
              <a:t>cucumeri</a:t>
            </a:r>
            <a:r>
              <a:rPr lang="en-US" sz="1600" dirty="0" err="1">
                <a:latin typeface="Garamond" pitchFamily="18" charset="0"/>
              </a:rPr>
              <a:t>s</a:t>
            </a:r>
            <a:r>
              <a:rPr lang="en-US" sz="1600" dirty="0">
                <a:latin typeface="Garamond" pitchFamily="18" charset="0"/>
              </a:rPr>
              <a:t> (</a:t>
            </a:r>
            <a:r>
              <a:rPr lang="en-US" sz="1600" dirty="0" err="1" smtClean="0">
                <a:latin typeface="Garamond" pitchFamily="18" charset="0"/>
              </a:rPr>
              <a:t>üstde</a:t>
            </a:r>
            <a:r>
              <a:rPr lang="en-US" sz="1600" dirty="0" smtClean="0">
                <a:latin typeface="Garamond" pitchFamily="18" charset="0"/>
              </a:rPr>
              <a:t>)</a:t>
            </a:r>
            <a:r>
              <a:rPr lang="tr-TR" sz="1600" dirty="0" smtClean="0">
                <a:latin typeface="Garamond" pitchFamily="18" charset="0"/>
              </a:rPr>
              <a:t>, </a:t>
            </a:r>
            <a:r>
              <a:rPr lang="en-US" sz="1600" i="1" dirty="0" err="1" smtClean="0">
                <a:latin typeface="Garamond" pitchFamily="18" charset="0"/>
              </a:rPr>
              <a:t>Amblyseius</a:t>
            </a:r>
            <a:r>
              <a:rPr lang="en-US" sz="1600" i="1" dirty="0" smtClean="0">
                <a:latin typeface="Garamond" pitchFamily="18" charset="0"/>
              </a:rPr>
              <a:t> </a:t>
            </a:r>
            <a:r>
              <a:rPr lang="en-US" sz="1600" i="1" dirty="0" err="1">
                <a:latin typeface="Garamond" pitchFamily="18" charset="0"/>
              </a:rPr>
              <a:t>swirskii</a:t>
            </a:r>
            <a:r>
              <a:rPr lang="en-US" sz="1600" i="1" dirty="0">
                <a:latin typeface="Garamond" pitchFamily="18" charset="0"/>
              </a:rPr>
              <a:t> </a:t>
            </a:r>
            <a:r>
              <a:rPr lang="en-US" sz="1600" dirty="0">
                <a:latin typeface="Garamond" pitchFamily="18" charset="0"/>
              </a:rPr>
              <a:t>(</a:t>
            </a:r>
            <a:r>
              <a:rPr lang="en-US" sz="1600" dirty="0" err="1">
                <a:latin typeface="Garamond" pitchFamily="18" charset="0"/>
              </a:rPr>
              <a:t>altta</a:t>
            </a:r>
            <a:r>
              <a:rPr lang="en-US" sz="1600" dirty="0">
                <a:latin typeface="Garamond" pitchFamily="18" charset="0"/>
              </a:rPr>
              <a:t>)</a:t>
            </a:r>
            <a:endParaRPr lang="en-GB" sz="1600" dirty="0">
              <a:latin typeface="Garamond" pitchFamily="18" charset="0"/>
            </a:endParaRPr>
          </a:p>
        </p:txBody>
      </p:sp>
      <p:sp>
        <p:nvSpPr>
          <p:cNvPr id="10" name="Dikdörtgen 9"/>
          <p:cNvSpPr/>
          <p:nvPr/>
        </p:nvSpPr>
        <p:spPr>
          <a:xfrm>
            <a:off x="7342644" y="6256658"/>
            <a:ext cx="3244354" cy="584775"/>
          </a:xfrm>
          <a:prstGeom prst="rect">
            <a:avLst/>
          </a:prstGeom>
        </p:spPr>
        <p:txBody>
          <a:bodyPr wrap="square">
            <a:spAutoFit/>
          </a:bodyPr>
          <a:lstStyle/>
          <a:p>
            <a:pPr algn="just"/>
            <a:r>
              <a:rPr lang="x-none" sz="1600" dirty="0">
                <a:latin typeface="Garamond" pitchFamily="18" charset="0"/>
              </a:rPr>
              <a:t>Ergin </a:t>
            </a:r>
            <a:r>
              <a:rPr lang="x-none" sz="1600" i="1" dirty="0">
                <a:latin typeface="Garamond" pitchFamily="18" charset="0"/>
              </a:rPr>
              <a:t>Euseius</a:t>
            </a:r>
            <a:r>
              <a:rPr lang="x-none" sz="1600" dirty="0">
                <a:latin typeface="Garamond" pitchFamily="18" charset="0"/>
              </a:rPr>
              <a:t> </a:t>
            </a:r>
            <a:r>
              <a:rPr lang="x-none" sz="1600" dirty="0" smtClean="0">
                <a:latin typeface="Garamond" pitchFamily="18" charset="0"/>
              </a:rPr>
              <a:t>sp</a:t>
            </a:r>
            <a:r>
              <a:rPr lang="tr-TR" sz="1600" dirty="0" smtClean="0">
                <a:latin typeface="Garamond" pitchFamily="18" charset="0"/>
              </a:rPr>
              <a:t>.’</a:t>
            </a:r>
            <a:r>
              <a:rPr lang="tr-TR" sz="1600" dirty="0" err="1" smtClean="0">
                <a:latin typeface="Garamond" pitchFamily="18" charset="0"/>
              </a:rPr>
              <a:t>nin</a:t>
            </a:r>
            <a:r>
              <a:rPr lang="tr-TR" sz="1600" dirty="0" smtClean="0">
                <a:latin typeface="Garamond" pitchFamily="18" charset="0"/>
              </a:rPr>
              <a:t> </a:t>
            </a:r>
            <a:r>
              <a:rPr lang="x-none" sz="1600" dirty="0" smtClean="0">
                <a:latin typeface="Garamond" pitchFamily="18" charset="0"/>
              </a:rPr>
              <a:t> thrips</a:t>
            </a:r>
            <a:r>
              <a:rPr lang="tr-TR" sz="1600" dirty="0" smtClean="0">
                <a:latin typeface="Garamond" pitchFamily="18" charset="0"/>
              </a:rPr>
              <a:t>in</a:t>
            </a:r>
            <a:r>
              <a:rPr lang="x-none" sz="1600" dirty="0" smtClean="0">
                <a:latin typeface="Garamond" pitchFamily="18" charset="0"/>
              </a:rPr>
              <a:t> </a:t>
            </a:r>
            <a:r>
              <a:rPr lang="x-none" sz="1600" dirty="0">
                <a:latin typeface="Garamond" pitchFamily="18" charset="0"/>
              </a:rPr>
              <a:t>ergin öncesi dönemi ile </a:t>
            </a:r>
            <a:r>
              <a:rPr lang="x-none" sz="1600" dirty="0" smtClean="0">
                <a:latin typeface="Garamond" pitchFamily="18" charset="0"/>
              </a:rPr>
              <a:t>beslen</a:t>
            </a:r>
            <a:r>
              <a:rPr lang="tr-TR" sz="1600" dirty="0" err="1" smtClean="0">
                <a:latin typeface="Garamond" pitchFamily="18" charset="0"/>
              </a:rPr>
              <a:t>mesi</a:t>
            </a:r>
            <a:r>
              <a:rPr lang="tr-TR" sz="1600" dirty="0" smtClean="0">
                <a:latin typeface="Garamond" pitchFamily="18" charset="0"/>
              </a:rPr>
              <a:t> </a:t>
            </a:r>
            <a:endParaRPr lang="en-GB" dirty="0">
              <a:latin typeface="Garamond" pitchFamily="18" charset="0"/>
            </a:endParaRPr>
          </a:p>
        </p:txBody>
      </p:sp>
      <p:sp>
        <p:nvSpPr>
          <p:cNvPr id="11" name="Dikdörtgen 10"/>
          <p:cNvSpPr/>
          <p:nvPr/>
        </p:nvSpPr>
        <p:spPr>
          <a:xfrm>
            <a:off x="9758378" y="4196649"/>
            <a:ext cx="2083721" cy="830997"/>
          </a:xfrm>
          <a:prstGeom prst="rect">
            <a:avLst/>
          </a:prstGeom>
        </p:spPr>
        <p:txBody>
          <a:bodyPr wrap="square">
            <a:spAutoFit/>
          </a:bodyPr>
          <a:lstStyle/>
          <a:p>
            <a:pPr algn="just"/>
            <a:r>
              <a:rPr lang="x-none" sz="1600" i="1">
                <a:latin typeface="Garamond" pitchFamily="18" charset="0"/>
              </a:rPr>
              <a:t>Orius</a:t>
            </a:r>
            <a:r>
              <a:rPr lang="x-none" sz="1600">
                <a:latin typeface="Garamond" pitchFamily="18" charset="0"/>
              </a:rPr>
              <a:t> </a:t>
            </a:r>
            <a:r>
              <a:rPr lang="x-none" sz="1600" smtClean="0">
                <a:latin typeface="Garamond" pitchFamily="18" charset="0"/>
              </a:rPr>
              <a:t>sp</a:t>
            </a:r>
            <a:r>
              <a:rPr lang="tr-TR" sz="1600" dirty="0" smtClean="0">
                <a:latin typeface="Garamond" pitchFamily="18" charset="0"/>
              </a:rPr>
              <a:t>. </a:t>
            </a:r>
            <a:r>
              <a:rPr lang="x-none" sz="1600" smtClean="0">
                <a:latin typeface="Garamond" pitchFamily="18" charset="0"/>
              </a:rPr>
              <a:t> </a:t>
            </a:r>
            <a:r>
              <a:rPr lang="tr-TR" sz="1600" dirty="0" smtClean="0">
                <a:latin typeface="Garamond" pitchFamily="18" charset="0"/>
              </a:rPr>
              <a:t>e</a:t>
            </a:r>
            <a:r>
              <a:rPr lang="x-none" sz="1600" smtClean="0">
                <a:latin typeface="Garamond" pitchFamily="18" charset="0"/>
              </a:rPr>
              <a:t>rgin</a:t>
            </a:r>
            <a:r>
              <a:rPr lang="tr-TR" sz="1600" dirty="0" smtClean="0">
                <a:latin typeface="Garamond" pitchFamily="18" charset="0"/>
              </a:rPr>
              <a:t>i</a:t>
            </a:r>
            <a:r>
              <a:rPr lang="x-none" sz="1600" smtClean="0">
                <a:latin typeface="Garamond" pitchFamily="18" charset="0"/>
              </a:rPr>
              <a:t> </a:t>
            </a:r>
            <a:r>
              <a:rPr lang="x-none" sz="1600">
                <a:latin typeface="Garamond" pitchFamily="18" charset="0"/>
              </a:rPr>
              <a:t>(üstte)  ve </a:t>
            </a:r>
            <a:r>
              <a:rPr lang="x-none" sz="1600" smtClean="0">
                <a:latin typeface="Garamond" pitchFamily="18" charset="0"/>
              </a:rPr>
              <a:t>nimf</a:t>
            </a:r>
            <a:r>
              <a:rPr lang="tr-TR" sz="1600" dirty="0" smtClean="0">
                <a:latin typeface="Garamond" pitchFamily="18" charset="0"/>
              </a:rPr>
              <a:t>inin</a:t>
            </a:r>
            <a:r>
              <a:rPr lang="x-none" sz="1600" smtClean="0">
                <a:latin typeface="Garamond" pitchFamily="18" charset="0"/>
              </a:rPr>
              <a:t> </a:t>
            </a:r>
            <a:r>
              <a:rPr lang="x-none" sz="1600">
                <a:latin typeface="Garamond" pitchFamily="18" charset="0"/>
              </a:rPr>
              <a:t>(altta) </a:t>
            </a:r>
            <a:r>
              <a:rPr lang="x-none" sz="1600" smtClean="0">
                <a:latin typeface="Garamond" pitchFamily="18" charset="0"/>
              </a:rPr>
              <a:t>thrips </a:t>
            </a:r>
            <a:r>
              <a:rPr lang="x-none" sz="1600">
                <a:latin typeface="Garamond" pitchFamily="18" charset="0"/>
              </a:rPr>
              <a:t>ile </a:t>
            </a:r>
            <a:r>
              <a:rPr lang="x-none" sz="1600" smtClean="0">
                <a:latin typeface="Garamond" pitchFamily="18" charset="0"/>
              </a:rPr>
              <a:t>beslen</a:t>
            </a:r>
            <a:r>
              <a:rPr lang="tr-TR" sz="1600" dirty="0" err="1" smtClean="0">
                <a:latin typeface="Garamond" pitchFamily="18" charset="0"/>
              </a:rPr>
              <a:t>mesi</a:t>
            </a:r>
            <a:r>
              <a:rPr lang="tr-TR" sz="1600" dirty="0" smtClean="0">
                <a:latin typeface="Garamond" pitchFamily="18" charset="0"/>
              </a:rPr>
              <a:t> </a:t>
            </a:r>
            <a:endParaRPr lang="tr-TR" sz="1600" dirty="0">
              <a:latin typeface="Garamond" pitchFamily="18" charset="0"/>
            </a:endParaRPr>
          </a:p>
        </p:txBody>
      </p:sp>
      <p:sp>
        <p:nvSpPr>
          <p:cNvPr id="12" name="Dikdörtgen 11"/>
          <p:cNvSpPr/>
          <p:nvPr/>
        </p:nvSpPr>
        <p:spPr>
          <a:xfrm>
            <a:off x="6455246" y="1037816"/>
            <a:ext cx="4621073" cy="415498"/>
          </a:xfrm>
          <a:prstGeom prst="rect">
            <a:avLst/>
          </a:prstGeom>
        </p:spPr>
        <p:txBody>
          <a:bodyPr wrap="none">
            <a:spAutoFit/>
          </a:bodyPr>
          <a:lstStyle/>
          <a:p>
            <a:r>
              <a:rPr lang="tr-TR" sz="2100" b="1" u="sng" dirty="0" smtClean="0">
                <a:solidFill>
                  <a:srgbClr val="FF0000"/>
                </a:solidFill>
                <a:latin typeface="Garamond" pitchFamily="18" charset="0"/>
              </a:rPr>
              <a:t>Çiçek  </a:t>
            </a:r>
            <a:r>
              <a:rPr lang="tr-TR" sz="2100" b="1" u="sng" dirty="0" err="1" smtClean="0">
                <a:solidFill>
                  <a:srgbClr val="FF0000"/>
                </a:solidFill>
                <a:latin typeface="Garamond" pitchFamily="18" charset="0"/>
              </a:rPr>
              <a:t>Tripslerinin</a:t>
            </a:r>
            <a:r>
              <a:rPr lang="tr-TR" sz="2100" b="1" u="sng" dirty="0" smtClean="0">
                <a:solidFill>
                  <a:srgbClr val="FF0000"/>
                </a:solidFill>
                <a:latin typeface="Garamond" pitchFamily="18" charset="0"/>
              </a:rPr>
              <a:t>  Doğal  Düşmanları</a:t>
            </a:r>
            <a:endParaRPr lang="tr-TR" sz="2100" u="sng" dirty="0">
              <a:latin typeface="Garamond" pitchFamily="18"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0742" y="1434842"/>
            <a:ext cx="1983407" cy="129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2603" y="1461193"/>
            <a:ext cx="1802231" cy="128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7137" y="2897558"/>
            <a:ext cx="1793880" cy="131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92710" y="1468065"/>
            <a:ext cx="2122389" cy="128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92710" y="2895463"/>
            <a:ext cx="2088581" cy="1301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8054" y="1461193"/>
            <a:ext cx="1885132" cy="128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4235" y="2897558"/>
            <a:ext cx="1885133" cy="131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rotWithShape="1">
          <a:blip r:embed="rId11">
            <a:extLst>
              <a:ext uri="{28A0092B-C50C-407E-A947-70E740481C1C}">
                <a14:useLocalDpi xmlns:a14="http://schemas.microsoft.com/office/drawing/2010/main" val="0"/>
              </a:ext>
            </a:extLst>
          </a:blip>
          <a:srcRect l="7687" r="26551"/>
          <a:stretch/>
        </p:blipFill>
        <p:spPr bwMode="auto">
          <a:xfrm>
            <a:off x="7865441" y="4858045"/>
            <a:ext cx="1775576" cy="144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3622021" y="6391698"/>
            <a:ext cx="2175917" cy="338554"/>
          </a:xfrm>
          <a:prstGeom prst="rect">
            <a:avLst/>
          </a:prstGeom>
          <a:noFill/>
        </p:spPr>
        <p:txBody>
          <a:bodyPr wrap="none" rtlCol="0">
            <a:spAutoFit/>
          </a:bodyPr>
          <a:lstStyle/>
          <a:p>
            <a:r>
              <a:rPr lang="tr-TR" sz="1600" dirty="0" smtClean="0">
                <a:latin typeface="Garamond" pitchFamily="18" charset="0"/>
              </a:rPr>
              <a:t> </a:t>
            </a:r>
            <a:r>
              <a:rPr lang="tr-TR" sz="1600" dirty="0" err="1" smtClean="0">
                <a:latin typeface="Garamond" pitchFamily="18" charset="0"/>
              </a:rPr>
              <a:t>Tripsin</a:t>
            </a:r>
            <a:r>
              <a:rPr lang="tr-TR" sz="1600" dirty="0" smtClean="0">
                <a:latin typeface="Garamond" pitchFamily="18" charset="0"/>
              </a:rPr>
              <a:t> meyvedeki zararı</a:t>
            </a:r>
            <a:endParaRPr lang="tr-TR" sz="1600" dirty="0">
              <a:latin typeface="Garamond" pitchFamily="18" charset="0"/>
            </a:endParaRPr>
          </a:p>
        </p:txBody>
      </p:sp>
      <p:pic>
        <p:nvPicPr>
          <p:cNvPr id="5132"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21359" y="4885429"/>
            <a:ext cx="198340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6924" y="2843907"/>
            <a:ext cx="1983407" cy="172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Düz Ok Bağlayıcısı 18"/>
          <p:cNvCxnSpPr/>
          <p:nvPr/>
        </p:nvCxnSpPr>
        <p:spPr>
          <a:xfrm flipH="1">
            <a:off x="4799062" y="3651703"/>
            <a:ext cx="360040" cy="274672"/>
          </a:xfrm>
          <a:prstGeom prst="straightConnector1">
            <a:avLst/>
          </a:prstGeom>
          <a:ln w="38100">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21" name="Metin kutusu 20"/>
          <p:cNvSpPr txBox="1"/>
          <p:nvPr/>
        </p:nvSpPr>
        <p:spPr>
          <a:xfrm>
            <a:off x="3637698" y="4498004"/>
            <a:ext cx="1151597" cy="338554"/>
          </a:xfrm>
          <a:prstGeom prst="rect">
            <a:avLst/>
          </a:prstGeom>
          <a:noFill/>
        </p:spPr>
        <p:txBody>
          <a:bodyPr wrap="none" rtlCol="0">
            <a:spAutoFit/>
          </a:bodyPr>
          <a:lstStyle/>
          <a:p>
            <a:r>
              <a:rPr lang="tr-TR" sz="1600" dirty="0" smtClean="0">
                <a:latin typeface="Garamond" pitchFamily="18" charset="0"/>
              </a:rPr>
              <a:t>Trips larvası</a:t>
            </a:r>
            <a:endParaRPr lang="tr-TR" sz="1600" dirty="0">
              <a:latin typeface="Garamond" pitchFamily="18" charset="0"/>
            </a:endParaRPr>
          </a:p>
        </p:txBody>
      </p:sp>
    </p:spTree>
    <p:extLst>
      <p:ext uri="{BB962C8B-B14F-4D97-AF65-F5344CB8AC3E}">
        <p14:creationId xmlns:p14="http://schemas.microsoft.com/office/powerpoint/2010/main" val="3101572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90549" y="1205789"/>
            <a:ext cx="11771908" cy="1287108"/>
          </a:xfrm>
        </p:spPr>
        <p:txBody>
          <a:bodyPr>
            <a:noAutofit/>
          </a:bodyPr>
          <a:lstStyle/>
          <a:p>
            <a:pPr marL="0" indent="0" algn="just">
              <a:buNone/>
            </a:pPr>
            <a:r>
              <a:rPr lang="tr-TR" sz="2100" dirty="0"/>
              <a:t>EPPO tarafından son yıllarda çeşitli ülkelerde varlığı bildirilen ve telafisi mümkün olmayan kayıplara yol açan çok tehlikeli Yeşillenme Hastalığı ve taşıyıcısına karşı Bakanlığımız, tedbir amaçlı doğaya bol miktarda </a:t>
            </a:r>
            <a:r>
              <a:rPr lang="tr-TR" sz="2100" dirty="0" err="1"/>
              <a:t>parazitoit</a:t>
            </a:r>
            <a:r>
              <a:rPr lang="tr-TR" sz="2100" dirty="0"/>
              <a:t> ve </a:t>
            </a:r>
            <a:r>
              <a:rPr lang="tr-TR" sz="2100" dirty="0" err="1"/>
              <a:t>predatör</a:t>
            </a:r>
            <a:r>
              <a:rPr lang="tr-TR" sz="2100" dirty="0"/>
              <a:t> </a:t>
            </a:r>
            <a:r>
              <a:rPr lang="tr-TR" sz="2100" dirty="0" smtClean="0"/>
              <a:t>salınmaktadır</a:t>
            </a:r>
            <a:r>
              <a:rPr lang="tr-TR" sz="2100" dirty="0"/>
              <a:t>. </a:t>
            </a:r>
            <a:r>
              <a:rPr lang="tr-TR" sz="2100" dirty="0" err="1"/>
              <a:t>Turunçgil</a:t>
            </a:r>
            <a:r>
              <a:rPr lang="tr-TR" sz="2100" dirty="0"/>
              <a:t> üreticilerinden beklentimiz, bahçe içi ve bahçe çevresi </a:t>
            </a:r>
            <a:r>
              <a:rPr lang="tr-TR" sz="2100" dirty="0" err="1"/>
              <a:t>biyotopları</a:t>
            </a:r>
            <a:r>
              <a:rPr lang="tr-TR" sz="2100" dirty="0"/>
              <a:t> oluşturup korurken herhangi bir nedenle ihtiyaç duydukları uygulamaları seçici ve dikkatli şekilde yapmalarıdır.</a:t>
            </a:r>
            <a:endParaRPr lang="tr-TR" sz="2100" dirty="0" smtClean="0"/>
          </a:p>
        </p:txBody>
      </p:sp>
      <p:sp>
        <p:nvSpPr>
          <p:cNvPr id="4" name="Slayt Numarası Yer Tutucusu 3"/>
          <p:cNvSpPr>
            <a:spLocks noGrp="1"/>
          </p:cNvSpPr>
          <p:nvPr>
            <p:ph type="sldNum" sz="quarter" idx="12"/>
          </p:nvPr>
        </p:nvSpPr>
        <p:spPr>
          <a:solidFill>
            <a:schemeClr val="bg1"/>
          </a:solidFill>
        </p:spPr>
        <p:txBody>
          <a:bodyPr/>
          <a:lstStyle/>
          <a:p>
            <a:fld id="{7858AF1D-E6D7-4B64-9545-F66A72DEE560}" type="slidenum">
              <a:rPr lang="tr-TR" smtClean="0">
                <a:solidFill>
                  <a:schemeClr val="bg1"/>
                </a:solidFill>
              </a:rPr>
              <a:pPr/>
              <a:t>2</a:t>
            </a:fld>
            <a:r>
              <a:rPr lang="tr-TR" dirty="0" smtClean="0">
                <a:solidFill>
                  <a:schemeClr val="bg1"/>
                </a:solidFill>
              </a:rPr>
              <a:t>/52</a:t>
            </a:r>
            <a:endParaRPr lang="tr-TR" dirty="0">
              <a:solidFill>
                <a:schemeClr val="bg1"/>
              </a:solidFill>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5526" y="2492896"/>
            <a:ext cx="2880321" cy="350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904" b="36972"/>
          <a:stretch/>
        </p:blipFill>
        <p:spPr bwMode="auto">
          <a:xfrm>
            <a:off x="334566" y="2996951"/>
            <a:ext cx="5040560" cy="3000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Metin kutusu 8"/>
          <p:cNvSpPr txBox="1"/>
          <p:nvPr/>
        </p:nvSpPr>
        <p:spPr>
          <a:xfrm>
            <a:off x="334566" y="5949280"/>
            <a:ext cx="5040561" cy="584775"/>
          </a:xfrm>
          <a:prstGeom prst="rect">
            <a:avLst/>
          </a:prstGeom>
          <a:noFill/>
        </p:spPr>
        <p:txBody>
          <a:bodyPr wrap="square" rtlCol="0">
            <a:spAutoFit/>
          </a:bodyPr>
          <a:lstStyle/>
          <a:p>
            <a:pPr algn="just"/>
            <a:r>
              <a:rPr lang="tr-TR" sz="1600" dirty="0" smtClean="0">
                <a:latin typeface="Garamond" pitchFamily="18" charset="0"/>
              </a:rPr>
              <a:t>Aynı çeşit sağlıklı ağaç ile hasta ağacın meyveleri arasındaki fark. </a:t>
            </a:r>
            <a:endParaRPr lang="tr-TR" sz="1600" dirty="0">
              <a:latin typeface="Garamond" pitchFamily="18" charset="0"/>
            </a:endParaRPr>
          </a:p>
        </p:txBody>
      </p:sp>
      <p:pic>
        <p:nvPicPr>
          <p:cNvPr id="1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5166" y="2492897"/>
            <a:ext cx="288032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Metin kutusu 12"/>
          <p:cNvSpPr txBox="1"/>
          <p:nvPr/>
        </p:nvSpPr>
        <p:spPr>
          <a:xfrm>
            <a:off x="5663158" y="6021288"/>
            <a:ext cx="2952328" cy="338554"/>
          </a:xfrm>
          <a:prstGeom prst="rect">
            <a:avLst/>
          </a:prstGeom>
          <a:noFill/>
        </p:spPr>
        <p:txBody>
          <a:bodyPr wrap="square" rtlCol="0">
            <a:spAutoFit/>
          </a:bodyPr>
          <a:lstStyle/>
          <a:p>
            <a:pPr algn="just"/>
            <a:r>
              <a:rPr lang="tr-TR" sz="1600" dirty="0" smtClean="0">
                <a:latin typeface="Garamond" pitchFamily="18" charset="0"/>
              </a:rPr>
              <a:t>Florida’da Asya </a:t>
            </a:r>
            <a:r>
              <a:rPr lang="tr-TR" sz="1600" dirty="0" err="1" smtClean="0">
                <a:latin typeface="Garamond" pitchFamily="18" charset="0"/>
              </a:rPr>
              <a:t>Turunçgil</a:t>
            </a:r>
            <a:r>
              <a:rPr lang="tr-TR" sz="1600" dirty="0" smtClean="0">
                <a:latin typeface="Garamond" pitchFamily="18" charset="0"/>
              </a:rPr>
              <a:t> </a:t>
            </a:r>
            <a:r>
              <a:rPr lang="tr-TR" sz="1600" dirty="0" err="1" smtClean="0">
                <a:latin typeface="Garamond" pitchFamily="18" charset="0"/>
              </a:rPr>
              <a:t>Psillid’i</a:t>
            </a:r>
            <a:endParaRPr lang="tr-TR" sz="1600" dirty="0">
              <a:latin typeface="Garamond" pitchFamily="18" charset="0"/>
            </a:endParaRPr>
          </a:p>
        </p:txBody>
      </p:sp>
      <p:sp>
        <p:nvSpPr>
          <p:cNvPr id="15" name="Metin kutusu 14"/>
          <p:cNvSpPr txBox="1"/>
          <p:nvPr/>
        </p:nvSpPr>
        <p:spPr>
          <a:xfrm>
            <a:off x="4175759" y="5661248"/>
            <a:ext cx="1199367" cy="369332"/>
          </a:xfrm>
          <a:prstGeom prst="rect">
            <a:avLst/>
          </a:prstGeom>
          <a:noFill/>
        </p:spPr>
        <p:txBody>
          <a:bodyPr wrap="none" rtlCol="0">
            <a:spAutoFit/>
          </a:bodyPr>
          <a:lstStyle/>
          <a:p>
            <a:r>
              <a:rPr lang="tr-TR" dirty="0" smtClean="0">
                <a:solidFill>
                  <a:schemeClr val="bg1"/>
                </a:solidFill>
              </a:rPr>
              <a:t>M. </a:t>
            </a:r>
            <a:r>
              <a:rPr lang="tr-TR" dirty="0" err="1" smtClean="0">
                <a:solidFill>
                  <a:schemeClr val="bg1"/>
                </a:solidFill>
              </a:rPr>
              <a:t>Garnier</a:t>
            </a:r>
            <a:endParaRPr lang="tr-TR" dirty="0">
              <a:solidFill>
                <a:schemeClr val="bg1"/>
              </a:solidFill>
            </a:endParaRPr>
          </a:p>
        </p:txBody>
      </p:sp>
      <p:sp>
        <p:nvSpPr>
          <p:cNvPr id="3" name="Metin kutusu 2"/>
          <p:cNvSpPr txBox="1"/>
          <p:nvPr/>
        </p:nvSpPr>
        <p:spPr>
          <a:xfrm>
            <a:off x="2854846" y="476672"/>
            <a:ext cx="6407267" cy="415498"/>
          </a:xfrm>
          <a:prstGeom prst="rect">
            <a:avLst/>
          </a:prstGeom>
          <a:noFill/>
        </p:spPr>
        <p:txBody>
          <a:bodyPr wrap="none" rtlCol="0">
            <a:spAutoFit/>
          </a:bodyPr>
          <a:lstStyle/>
          <a:p>
            <a:r>
              <a:rPr lang="tr-TR" sz="2100" b="1" dirty="0" smtClean="0">
                <a:solidFill>
                  <a:srgbClr val="FF0000"/>
                </a:solidFill>
                <a:latin typeface="Garamond" pitchFamily="18" charset="0"/>
              </a:rPr>
              <a:t>Yeşillenme Hastalığının Ağaç ve Meyvedeki Belirtileri</a:t>
            </a:r>
            <a:endParaRPr lang="tr-TR" sz="2100" b="1" dirty="0">
              <a:solidFill>
                <a:srgbClr val="FF0000"/>
              </a:solidFill>
              <a:latin typeface="Garamond" pitchFamily="18" charset="0"/>
            </a:endParaRPr>
          </a:p>
        </p:txBody>
      </p:sp>
      <p:sp>
        <p:nvSpPr>
          <p:cNvPr id="16" name="Metin kutusu 15"/>
          <p:cNvSpPr txBox="1"/>
          <p:nvPr/>
        </p:nvSpPr>
        <p:spPr>
          <a:xfrm>
            <a:off x="10631710" y="-36676"/>
            <a:ext cx="1556836" cy="369332"/>
          </a:xfrm>
          <a:prstGeom prst="rect">
            <a:avLst/>
          </a:prstGeom>
          <a:noFill/>
        </p:spPr>
        <p:txBody>
          <a:bodyPr wrap="none" rtlCol="0">
            <a:spAutoFit/>
          </a:bodyPr>
          <a:lstStyle/>
          <a:p>
            <a:r>
              <a:rPr lang="tr-TR" b="1" dirty="0" smtClean="0">
                <a:latin typeface="Garamond" pitchFamily="18" charset="0"/>
              </a:rPr>
              <a:t>BK-002 Nisan</a:t>
            </a:r>
            <a:endParaRPr lang="en-US" b="1" dirty="0">
              <a:latin typeface="Garamond" pitchFamily="18" charset="0"/>
            </a:endParaRPr>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Metin kutusu 13"/>
          <p:cNvSpPr txBox="1"/>
          <p:nvPr/>
        </p:nvSpPr>
        <p:spPr>
          <a:xfrm>
            <a:off x="8903518" y="5949280"/>
            <a:ext cx="3096344" cy="830997"/>
          </a:xfrm>
          <a:prstGeom prst="rect">
            <a:avLst/>
          </a:prstGeom>
          <a:noFill/>
        </p:spPr>
        <p:txBody>
          <a:bodyPr wrap="square" rtlCol="0">
            <a:spAutoFit/>
          </a:bodyPr>
          <a:lstStyle/>
          <a:p>
            <a:pPr algn="just"/>
            <a:r>
              <a:rPr lang="tr-TR" sz="1600" dirty="0" smtClean="0">
                <a:latin typeface="Garamond" pitchFamily="18" charset="0"/>
              </a:rPr>
              <a:t>Florida’da </a:t>
            </a:r>
            <a:r>
              <a:rPr lang="tr-TR" sz="1600" dirty="0" err="1" smtClean="0">
                <a:latin typeface="Garamond" pitchFamily="18" charset="0"/>
              </a:rPr>
              <a:t>Turunçgil</a:t>
            </a:r>
            <a:r>
              <a:rPr lang="tr-TR" sz="1600" dirty="0" smtClean="0">
                <a:latin typeface="Garamond" pitchFamily="18" charset="0"/>
              </a:rPr>
              <a:t> Yeşillenme Hastalığı ile </a:t>
            </a:r>
            <a:r>
              <a:rPr lang="tr-TR" sz="1600" dirty="0" err="1" smtClean="0">
                <a:latin typeface="Garamond" pitchFamily="18" charset="0"/>
              </a:rPr>
              <a:t>enfekte</a:t>
            </a:r>
            <a:r>
              <a:rPr lang="tr-TR" sz="1600" dirty="0" smtClean="0">
                <a:latin typeface="Garamond" pitchFamily="18" charset="0"/>
              </a:rPr>
              <a:t> olmuş </a:t>
            </a:r>
            <a:r>
              <a:rPr lang="tr-TR" sz="1600" dirty="0" err="1" smtClean="0">
                <a:latin typeface="Garamond" pitchFamily="18" charset="0"/>
              </a:rPr>
              <a:t>turunçgil</a:t>
            </a:r>
            <a:r>
              <a:rPr lang="tr-TR" sz="1600" dirty="0" smtClean="0">
                <a:latin typeface="Garamond" pitchFamily="18" charset="0"/>
              </a:rPr>
              <a:t> ağacı. </a:t>
            </a:r>
            <a:endParaRPr lang="tr-TR" sz="1600" dirty="0">
              <a:latin typeface="Garamond" pitchFamily="18" charset="0"/>
            </a:endParaRPr>
          </a:p>
        </p:txBody>
      </p:sp>
    </p:spTree>
    <p:extLst>
      <p:ext uri="{BB962C8B-B14F-4D97-AF65-F5344CB8AC3E}">
        <p14:creationId xmlns:p14="http://schemas.microsoft.com/office/powerpoint/2010/main" val="1361010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o 57"/>
          <p:cNvGraphicFramePr>
            <a:graphicFrameLocks noGrp="1"/>
          </p:cNvGraphicFramePr>
          <p:nvPr>
            <p:extLst>
              <p:ext uri="{D42A27DB-BD31-4B8C-83A1-F6EECF244321}">
                <p14:modId xmlns:p14="http://schemas.microsoft.com/office/powerpoint/2010/main" val="866981058"/>
              </p:ext>
            </p:extLst>
          </p:nvPr>
        </p:nvGraphicFramePr>
        <p:xfrm>
          <a:off x="2814667" y="3980874"/>
          <a:ext cx="8444458" cy="2742624"/>
        </p:xfrm>
        <a:graphic>
          <a:graphicData uri="http://schemas.openxmlformats.org/drawingml/2006/table">
            <a:tbl>
              <a:tblPr>
                <a:tableStyleId>{5C22544A-7EE6-4342-B048-85BDC9FD1C3A}</a:tableStyleId>
              </a:tblPr>
              <a:tblGrid>
                <a:gridCol w="1884782">
                  <a:extLst>
                    <a:ext uri="{9D8B030D-6E8A-4147-A177-3AD203B41FA5}">
                      <a16:colId xmlns="" xmlns:a16="http://schemas.microsoft.com/office/drawing/2014/main" val="3937031477"/>
                    </a:ext>
                  </a:extLst>
                </a:gridCol>
                <a:gridCol w="1152376">
                  <a:extLst>
                    <a:ext uri="{9D8B030D-6E8A-4147-A177-3AD203B41FA5}">
                      <a16:colId xmlns="" xmlns:a16="http://schemas.microsoft.com/office/drawing/2014/main" val="1691873422"/>
                    </a:ext>
                  </a:extLst>
                </a:gridCol>
                <a:gridCol w="1063731">
                  <a:extLst>
                    <a:ext uri="{9D8B030D-6E8A-4147-A177-3AD203B41FA5}">
                      <a16:colId xmlns="" xmlns:a16="http://schemas.microsoft.com/office/drawing/2014/main" val="1058042171"/>
                    </a:ext>
                  </a:extLst>
                </a:gridCol>
                <a:gridCol w="1063731">
                  <a:extLst>
                    <a:ext uri="{9D8B030D-6E8A-4147-A177-3AD203B41FA5}">
                      <a16:colId xmlns="" xmlns:a16="http://schemas.microsoft.com/office/drawing/2014/main" val="2032148533"/>
                    </a:ext>
                  </a:extLst>
                </a:gridCol>
                <a:gridCol w="1063731">
                  <a:extLst>
                    <a:ext uri="{9D8B030D-6E8A-4147-A177-3AD203B41FA5}">
                      <a16:colId xmlns="" xmlns:a16="http://schemas.microsoft.com/office/drawing/2014/main" val="974355765"/>
                    </a:ext>
                  </a:extLst>
                </a:gridCol>
                <a:gridCol w="1063731">
                  <a:extLst>
                    <a:ext uri="{9D8B030D-6E8A-4147-A177-3AD203B41FA5}">
                      <a16:colId xmlns="" xmlns:a16="http://schemas.microsoft.com/office/drawing/2014/main" val="44235193"/>
                    </a:ext>
                  </a:extLst>
                </a:gridCol>
                <a:gridCol w="1152376">
                  <a:extLst>
                    <a:ext uri="{9D8B030D-6E8A-4147-A177-3AD203B41FA5}">
                      <a16:colId xmlns="" xmlns:a16="http://schemas.microsoft.com/office/drawing/2014/main" val="311853973"/>
                    </a:ext>
                  </a:extLst>
                </a:gridCol>
              </a:tblGrid>
              <a:tr h="342828">
                <a:tc rowSpan="2">
                  <a:txBody>
                    <a:bodyPr/>
                    <a:lstStyle/>
                    <a:p>
                      <a:pPr algn="ctr" fontAlgn="ctr"/>
                      <a:r>
                        <a:rPr lang="tr-TR" sz="1200" b="1" u="none" strike="noStrike" dirty="0">
                          <a:effectLst/>
                        </a:rPr>
                        <a:t>Ağaç Yaşı (Yıl)</a:t>
                      </a:r>
                      <a:endParaRPr lang="tr-TR" sz="1200" b="1" i="0" u="none" strike="noStrike" dirty="0">
                        <a:solidFill>
                          <a:srgbClr val="000000"/>
                        </a:solidFill>
                        <a:effectLst/>
                        <a:latin typeface="Calibri" panose="020F0502020204030204" pitchFamily="34" charset="0"/>
                      </a:endParaRPr>
                    </a:p>
                  </a:txBody>
                  <a:tcPr marL="0" marR="0" marT="0" marB="0" anchor="ctr">
                    <a:noFill/>
                  </a:tcPr>
                </a:tc>
                <a:tc gridSpan="2">
                  <a:txBody>
                    <a:bodyPr/>
                    <a:lstStyle/>
                    <a:p>
                      <a:pPr algn="ctr" fontAlgn="ctr"/>
                      <a:r>
                        <a:rPr lang="tr-TR" sz="1200" b="1" u="none" strike="noStrike" dirty="0">
                          <a:effectLst/>
                        </a:rPr>
                        <a:t>Azot</a:t>
                      </a:r>
                      <a:endParaRPr lang="tr-TR" sz="1200" b="1" i="0" u="none" strike="noStrike" dirty="0">
                        <a:solidFill>
                          <a:srgbClr val="000000"/>
                        </a:solidFill>
                        <a:effectLst/>
                        <a:latin typeface="Calibri" panose="020F0502020204030204" pitchFamily="34" charset="0"/>
                      </a:endParaRPr>
                    </a:p>
                  </a:txBody>
                  <a:tcPr marL="0" marR="0" marT="0" marB="0" anchor="ctr">
                    <a:noFill/>
                  </a:tcPr>
                </a:tc>
                <a:tc hMerge="1">
                  <a:txBody>
                    <a:bodyPr/>
                    <a:lstStyle/>
                    <a:p>
                      <a:endParaRPr lang="tr-TR"/>
                    </a:p>
                  </a:txBody>
                  <a:tcPr/>
                </a:tc>
                <a:tc gridSpan="2">
                  <a:txBody>
                    <a:bodyPr/>
                    <a:lstStyle/>
                    <a:p>
                      <a:pPr algn="ctr" fontAlgn="ctr"/>
                      <a:r>
                        <a:rPr lang="tr-TR" sz="1200" b="1" u="none" strike="noStrike" dirty="0">
                          <a:effectLst/>
                        </a:rPr>
                        <a:t>Fosfor (P</a:t>
                      </a:r>
                      <a:r>
                        <a:rPr lang="tr-TR" sz="1200" b="1" u="none" strike="noStrike" baseline="-25000" dirty="0">
                          <a:effectLst/>
                        </a:rPr>
                        <a:t>2</a:t>
                      </a:r>
                      <a:r>
                        <a:rPr lang="tr-TR" sz="1200" b="1" u="none" strike="noStrike" dirty="0">
                          <a:effectLst/>
                        </a:rPr>
                        <a:t>0</a:t>
                      </a:r>
                      <a:r>
                        <a:rPr lang="tr-TR" sz="1200" b="1" u="none" strike="noStrike" baseline="-25000" dirty="0">
                          <a:effectLst/>
                        </a:rPr>
                        <a:t>5</a:t>
                      </a:r>
                      <a:r>
                        <a:rPr lang="tr-TR" sz="1200" b="1" u="none" strike="noStrike" dirty="0">
                          <a:effectLst/>
                        </a:rPr>
                        <a:t>)</a:t>
                      </a:r>
                      <a:endParaRPr lang="tr-TR" sz="1200" b="1" i="0" u="none" strike="noStrike" dirty="0">
                        <a:solidFill>
                          <a:srgbClr val="000000"/>
                        </a:solidFill>
                        <a:effectLst/>
                        <a:latin typeface="Calibri" panose="020F0502020204030204" pitchFamily="34" charset="0"/>
                      </a:endParaRPr>
                    </a:p>
                  </a:txBody>
                  <a:tcPr marL="0" marR="0" marT="0" marB="0" anchor="ctr">
                    <a:noFill/>
                  </a:tcPr>
                </a:tc>
                <a:tc hMerge="1">
                  <a:txBody>
                    <a:bodyPr/>
                    <a:lstStyle/>
                    <a:p>
                      <a:endParaRPr lang="tr-TR"/>
                    </a:p>
                  </a:txBody>
                  <a:tcPr/>
                </a:tc>
                <a:tc gridSpan="2">
                  <a:txBody>
                    <a:bodyPr/>
                    <a:lstStyle/>
                    <a:p>
                      <a:pPr algn="ctr" fontAlgn="ctr"/>
                      <a:r>
                        <a:rPr lang="tr-TR" sz="1200" b="1" u="none" strike="noStrike" dirty="0" smtClean="0">
                          <a:effectLst/>
                        </a:rPr>
                        <a:t>Potasyum </a:t>
                      </a:r>
                      <a:r>
                        <a:rPr lang="tr-TR" sz="1200" b="1" u="none" strike="noStrike" dirty="0">
                          <a:effectLst/>
                        </a:rPr>
                        <a:t>(K</a:t>
                      </a:r>
                      <a:r>
                        <a:rPr lang="tr-TR" sz="1200" b="1" u="none" strike="noStrike" baseline="-25000" dirty="0">
                          <a:effectLst/>
                        </a:rPr>
                        <a:t>2</a:t>
                      </a:r>
                      <a:r>
                        <a:rPr lang="tr-TR" sz="1200" b="1" u="none" strike="noStrike" dirty="0">
                          <a:effectLst/>
                        </a:rPr>
                        <a:t>O)</a:t>
                      </a:r>
                      <a:endParaRPr lang="tr-TR" sz="1200" b="1" i="0" u="none" strike="noStrike" dirty="0">
                        <a:solidFill>
                          <a:srgbClr val="000000"/>
                        </a:solidFill>
                        <a:effectLst/>
                        <a:latin typeface="Calibri" panose="020F0502020204030204" pitchFamily="34" charset="0"/>
                      </a:endParaRPr>
                    </a:p>
                  </a:txBody>
                  <a:tcPr marL="0" marR="0" marT="0" marB="0" anchor="ctr">
                    <a:noFill/>
                  </a:tcPr>
                </a:tc>
                <a:tc hMerge="1">
                  <a:txBody>
                    <a:bodyPr/>
                    <a:lstStyle/>
                    <a:p>
                      <a:endParaRPr lang="tr-TR"/>
                    </a:p>
                  </a:txBody>
                  <a:tcPr/>
                </a:tc>
                <a:extLst>
                  <a:ext uri="{0D108BD9-81ED-4DB2-BD59-A6C34878D82A}">
                    <a16:rowId xmlns="" xmlns:a16="http://schemas.microsoft.com/office/drawing/2014/main" val="3315617095"/>
                  </a:ext>
                </a:extLst>
              </a:tr>
              <a:tr h="342828">
                <a:tc vMerge="1">
                  <a:txBody>
                    <a:bodyPr/>
                    <a:lstStyle/>
                    <a:p>
                      <a:endParaRPr lang="tr-TR"/>
                    </a:p>
                  </a:txBody>
                  <a:tcPr/>
                </a:tc>
                <a:tc>
                  <a:txBody>
                    <a:bodyPr/>
                    <a:lstStyle/>
                    <a:p>
                      <a:pPr algn="ctr" fontAlgn="ctr"/>
                      <a:r>
                        <a:rPr lang="tr-TR" sz="1200" u="none" strike="noStrike">
                          <a:effectLst/>
                        </a:rPr>
                        <a:t>g/Ağaç</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kg/ha</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g/Ağaç</a:t>
                      </a:r>
                      <a:endParaRPr lang="tr-TR" sz="1200" b="1"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kg/ha</a:t>
                      </a:r>
                      <a:endParaRPr lang="tr-TR" sz="1200" b="1"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g/Ağaç</a:t>
                      </a:r>
                      <a:endParaRPr lang="tr-TR" sz="1200" b="1"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kg/ha</a:t>
                      </a:r>
                      <a:endParaRPr lang="tr-TR" sz="1200" b="1"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 xmlns:a16="http://schemas.microsoft.com/office/drawing/2014/main" val="1841326411"/>
                  </a:ext>
                </a:extLst>
              </a:tr>
              <a:tr h="342828">
                <a:tc>
                  <a:txBody>
                    <a:bodyPr/>
                    <a:lstStyle/>
                    <a:p>
                      <a:pPr algn="ctr" fontAlgn="ctr"/>
                      <a:r>
                        <a:rPr lang="tr-TR" sz="1200" u="none" strike="noStrike" dirty="0">
                          <a:effectLst/>
                        </a:rPr>
                        <a:t>1-2</a:t>
                      </a:r>
                      <a:endParaRPr lang="tr-TR" sz="1200" b="1"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4-80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16-32</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4-80</a:t>
                      </a:r>
                      <a:endParaRPr lang="tr-TR" sz="1200" b="1"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16-32</a:t>
                      </a:r>
                      <a:endParaRPr lang="tr-TR" sz="1200" b="1"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0-30</a:t>
                      </a:r>
                      <a:endParaRPr lang="tr-TR" sz="1200" b="1" i="0" u="none" strike="noStrike" dirty="0">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0-12</a:t>
                      </a:r>
                      <a:endParaRPr lang="tr-TR" sz="1200" b="1"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 xmlns:a16="http://schemas.microsoft.com/office/drawing/2014/main" val="1186066800"/>
                  </a:ext>
                </a:extLst>
              </a:tr>
              <a:tr h="342828">
                <a:tc>
                  <a:txBody>
                    <a:bodyPr/>
                    <a:lstStyle/>
                    <a:p>
                      <a:pPr algn="ctr" fontAlgn="ctr"/>
                      <a:r>
                        <a:rPr lang="tr-TR" sz="1200" u="none" strike="noStrike">
                          <a:effectLst/>
                        </a:rPr>
                        <a:t>3-4</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120-160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48-64</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120-160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48-64</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40-80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16-32</a:t>
                      </a:r>
                      <a:endParaRPr lang="tr-TR" sz="1200" b="1" i="0" u="none" strike="noStrike">
                        <a:solidFill>
                          <a:srgbClr val="000000"/>
                        </a:solidFill>
                        <a:effectLst/>
                        <a:latin typeface="Calibri" panose="020F0502020204030204" pitchFamily="34" charset="0"/>
                      </a:endParaRPr>
                    </a:p>
                  </a:txBody>
                  <a:tcPr marL="0" marR="0" marT="0" marB="0" anchor="ctr">
                    <a:noFill/>
                  </a:tcPr>
                </a:tc>
                <a:extLst>
                  <a:ext uri="{0D108BD9-81ED-4DB2-BD59-A6C34878D82A}">
                    <a16:rowId xmlns="" xmlns:a16="http://schemas.microsoft.com/office/drawing/2014/main" val="731742982"/>
                  </a:ext>
                </a:extLst>
              </a:tr>
              <a:tr h="342828">
                <a:tc>
                  <a:txBody>
                    <a:bodyPr/>
                    <a:lstStyle/>
                    <a:p>
                      <a:pPr algn="ctr" fontAlgn="ctr"/>
                      <a:r>
                        <a:rPr lang="tr-TR" sz="1200" u="none" strike="noStrike">
                          <a:effectLst/>
                        </a:rPr>
                        <a:t>5-6</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240-320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96-128</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240-320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96-128</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100-120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40-48</a:t>
                      </a:r>
                      <a:endParaRPr lang="tr-TR" sz="1200" b="1" i="0" u="none" strike="noStrike">
                        <a:solidFill>
                          <a:srgbClr val="000000"/>
                        </a:solidFill>
                        <a:effectLst/>
                        <a:latin typeface="Calibri" panose="020F0502020204030204" pitchFamily="34" charset="0"/>
                      </a:endParaRPr>
                    </a:p>
                  </a:txBody>
                  <a:tcPr marL="0" marR="0" marT="0" marB="0" anchor="ctr">
                    <a:noFill/>
                  </a:tcPr>
                </a:tc>
                <a:extLst>
                  <a:ext uri="{0D108BD9-81ED-4DB2-BD59-A6C34878D82A}">
                    <a16:rowId xmlns="" xmlns:a16="http://schemas.microsoft.com/office/drawing/2014/main" val="777878305"/>
                  </a:ext>
                </a:extLst>
              </a:tr>
              <a:tr h="342828">
                <a:tc>
                  <a:txBody>
                    <a:bodyPr/>
                    <a:lstStyle/>
                    <a:p>
                      <a:pPr algn="ctr" fontAlgn="ctr"/>
                      <a:r>
                        <a:rPr lang="tr-TR" sz="1200" u="none" strike="noStrike">
                          <a:effectLst/>
                        </a:rPr>
                        <a:t>7-8</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410-500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164-200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410-500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164-200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160-200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64-80</a:t>
                      </a:r>
                      <a:endParaRPr lang="tr-TR" sz="1200" b="1" i="0" u="none" strike="noStrike">
                        <a:solidFill>
                          <a:srgbClr val="000000"/>
                        </a:solidFill>
                        <a:effectLst/>
                        <a:latin typeface="Calibri" panose="020F0502020204030204" pitchFamily="34" charset="0"/>
                      </a:endParaRPr>
                    </a:p>
                  </a:txBody>
                  <a:tcPr marL="0" marR="0" marT="0" marB="0" anchor="ctr">
                    <a:noFill/>
                  </a:tcPr>
                </a:tc>
                <a:extLst>
                  <a:ext uri="{0D108BD9-81ED-4DB2-BD59-A6C34878D82A}">
                    <a16:rowId xmlns="" xmlns:a16="http://schemas.microsoft.com/office/drawing/2014/main" val="2882712441"/>
                  </a:ext>
                </a:extLst>
              </a:tr>
              <a:tr h="342828">
                <a:tc>
                  <a:txBody>
                    <a:bodyPr/>
                    <a:lstStyle/>
                    <a:p>
                      <a:pPr algn="ctr" fontAlgn="ctr"/>
                      <a:r>
                        <a:rPr lang="tr-TR" sz="1200" u="none" strike="noStrike">
                          <a:effectLst/>
                        </a:rPr>
                        <a:t>9-10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550-600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220-240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550-600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220-240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250-300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100-120</a:t>
                      </a:r>
                      <a:endParaRPr lang="tr-TR" sz="1200" b="1" i="0" u="none" strike="noStrike">
                        <a:solidFill>
                          <a:srgbClr val="000000"/>
                        </a:solidFill>
                        <a:effectLst/>
                        <a:latin typeface="Calibri" panose="020F0502020204030204" pitchFamily="34" charset="0"/>
                      </a:endParaRPr>
                    </a:p>
                  </a:txBody>
                  <a:tcPr marL="0" marR="0" marT="0" marB="0" anchor="ctr">
                    <a:noFill/>
                  </a:tcPr>
                </a:tc>
                <a:extLst>
                  <a:ext uri="{0D108BD9-81ED-4DB2-BD59-A6C34878D82A}">
                    <a16:rowId xmlns="" xmlns:a16="http://schemas.microsoft.com/office/drawing/2014/main" val="252388578"/>
                  </a:ext>
                </a:extLst>
              </a:tr>
              <a:tr h="342828">
                <a:tc>
                  <a:txBody>
                    <a:bodyPr/>
                    <a:lstStyle/>
                    <a:p>
                      <a:pPr algn="ctr" fontAlgn="ctr"/>
                      <a:r>
                        <a:rPr lang="tr-TR" sz="1200" u="none" strike="noStrike">
                          <a:effectLst/>
                        </a:rPr>
                        <a:t>&gt;10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600-800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240-320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600-800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240-320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a:effectLst/>
                        </a:rPr>
                        <a:t>300-400</a:t>
                      </a:r>
                      <a:endParaRPr lang="tr-TR" sz="1200" b="1" i="0" u="none" strike="noStrike">
                        <a:solidFill>
                          <a:srgbClr val="000000"/>
                        </a:solidFill>
                        <a:effectLst/>
                        <a:latin typeface="Calibri" panose="020F0502020204030204" pitchFamily="34" charset="0"/>
                      </a:endParaRPr>
                    </a:p>
                  </a:txBody>
                  <a:tcPr marL="0" marR="0" marT="0" marB="0" anchor="ctr">
                    <a:noFill/>
                  </a:tcPr>
                </a:tc>
                <a:tc>
                  <a:txBody>
                    <a:bodyPr/>
                    <a:lstStyle/>
                    <a:p>
                      <a:pPr algn="ctr" fontAlgn="ctr"/>
                      <a:r>
                        <a:rPr lang="tr-TR" sz="1200" u="none" strike="noStrike" dirty="0">
                          <a:effectLst/>
                        </a:rPr>
                        <a:t>120-160</a:t>
                      </a:r>
                      <a:endParaRPr lang="tr-TR" sz="1200" b="1" i="0" u="none" strike="noStrike" dirty="0">
                        <a:solidFill>
                          <a:srgbClr val="000000"/>
                        </a:solidFill>
                        <a:effectLst/>
                        <a:latin typeface="Calibri" panose="020F0502020204030204" pitchFamily="34" charset="0"/>
                      </a:endParaRPr>
                    </a:p>
                  </a:txBody>
                  <a:tcPr marL="0" marR="0" marT="0" marB="0" anchor="ctr">
                    <a:noFill/>
                  </a:tcPr>
                </a:tc>
                <a:extLst>
                  <a:ext uri="{0D108BD9-81ED-4DB2-BD59-A6C34878D82A}">
                    <a16:rowId xmlns="" xmlns:a16="http://schemas.microsoft.com/office/drawing/2014/main" val="1426870886"/>
                  </a:ext>
                </a:extLst>
              </a:tr>
            </a:tbl>
          </a:graphicData>
        </a:graphic>
      </p:graphicFrame>
      <p:sp>
        <p:nvSpPr>
          <p:cNvPr id="2" name="İçerik Yer Tutucusu 1"/>
          <p:cNvSpPr>
            <a:spLocks noGrp="1"/>
          </p:cNvSpPr>
          <p:nvPr>
            <p:ph idx="1"/>
          </p:nvPr>
        </p:nvSpPr>
        <p:spPr>
          <a:xfrm>
            <a:off x="694606" y="1124745"/>
            <a:ext cx="10514231" cy="645378"/>
          </a:xfrm>
        </p:spPr>
        <p:txBody>
          <a:bodyPr>
            <a:normAutofit/>
          </a:bodyPr>
          <a:lstStyle/>
          <a:p>
            <a:pPr marL="0" indent="0" algn="just">
              <a:buNone/>
            </a:pPr>
            <a:r>
              <a:rPr lang="tr-TR" sz="2000" dirty="0"/>
              <a:t>Nisan ayından itibaren en önemli konuların başında bitki besleme gelmektedir. Verilecek bitki besin maddesi miktarının hesaplanmasında esas faktör, ağacın yaşı ile verimi </a:t>
            </a:r>
            <a:r>
              <a:rPr lang="tr-TR" sz="2000" dirty="0" smtClean="0"/>
              <a:t>arasındaki münasebetlerdir</a:t>
            </a:r>
            <a:r>
              <a:rPr lang="tr-TR" sz="2000" dirty="0"/>
              <a:t>. </a:t>
            </a:r>
          </a:p>
        </p:txBody>
      </p:sp>
      <p:sp>
        <p:nvSpPr>
          <p:cNvPr id="5" name="İçerik Yer Tutucusu 1"/>
          <p:cNvSpPr txBox="1">
            <a:spLocks/>
          </p:cNvSpPr>
          <p:nvPr/>
        </p:nvSpPr>
        <p:spPr>
          <a:xfrm>
            <a:off x="1099237" y="1770123"/>
            <a:ext cx="4349865" cy="115000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60363">
              <a:lnSpc>
                <a:spcPct val="100000"/>
              </a:lnSpc>
              <a:spcBef>
                <a:spcPts val="0"/>
              </a:spcBef>
              <a:buNone/>
              <a:tabLst>
                <a:tab pos="273050" algn="l"/>
              </a:tabLst>
            </a:pPr>
            <a:r>
              <a:rPr lang="tr-TR" sz="1600" dirty="0" smtClean="0"/>
              <a:t>Hesaplanan </a:t>
            </a:r>
            <a:r>
              <a:rPr lang="tr-TR" sz="1600" dirty="0"/>
              <a:t>bu değerin toplamının Nisan ayında:</a:t>
            </a:r>
          </a:p>
          <a:p>
            <a:pPr marL="0" indent="0" defTabSz="360363">
              <a:lnSpc>
                <a:spcPct val="100000"/>
              </a:lnSpc>
              <a:spcBef>
                <a:spcPts val="0"/>
              </a:spcBef>
              <a:buNone/>
              <a:tabLst>
                <a:tab pos="273050" algn="l"/>
              </a:tabLst>
            </a:pPr>
            <a:r>
              <a:rPr lang="tr-TR" sz="1600" b="1" dirty="0"/>
              <a:t>	</a:t>
            </a:r>
            <a:r>
              <a:rPr lang="tr-TR" sz="1600" b="1" dirty="0" smtClean="0"/>
              <a:t>N</a:t>
            </a:r>
            <a:r>
              <a:rPr lang="tr-TR" sz="1600" dirty="0" smtClean="0"/>
              <a:t> ihtiyacının %15’ni,</a:t>
            </a:r>
          </a:p>
          <a:p>
            <a:pPr marL="0" indent="0" defTabSz="360363">
              <a:lnSpc>
                <a:spcPct val="100000"/>
              </a:lnSpc>
              <a:spcBef>
                <a:spcPts val="0"/>
              </a:spcBef>
              <a:buNone/>
              <a:tabLst>
                <a:tab pos="273050" algn="l"/>
              </a:tabLst>
            </a:pPr>
            <a:r>
              <a:rPr lang="tr-TR" sz="1600" dirty="0" smtClean="0"/>
              <a:t>	</a:t>
            </a:r>
            <a:r>
              <a:rPr lang="tr-TR" sz="1600" b="1" dirty="0" smtClean="0"/>
              <a:t>P</a:t>
            </a:r>
            <a:r>
              <a:rPr lang="tr-TR" sz="1600" dirty="0" smtClean="0"/>
              <a:t> ihtiyacının %25’ni,</a:t>
            </a:r>
          </a:p>
          <a:p>
            <a:pPr marL="0" indent="0" defTabSz="360363">
              <a:lnSpc>
                <a:spcPct val="100000"/>
              </a:lnSpc>
              <a:spcBef>
                <a:spcPts val="0"/>
              </a:spcBef>
              <a:buNone/>
              <a:tabLst>
                <a:tab pos="273050" algn="l"/>
              </a:tabLst>
            </a:pPr>
            <a:r>
              <a:rPr lang="tr-TR" sz="1600" dirty="0" smtClean="0"/>
              <a:t>	</a:t>
            </a:r>
            <a:r>
              <a:rPr lang="tr-TR" sz="1600" b="1" dirty="0" smtClean="0"/>
              <a:t>K</a:t>
            </a:r>
            <a:r>
              <a:rPr lang="tr-TR" sz="1600" dirty="0" smtClean="0"/>
              <a:t>  ihtiyacının ise %15’ni vermek gerekir.:</a:t>
            </a:r>
            <a:endParaRPr lang="tr-TR" sz="1600" dirty="0"/>
          </a:p>
        </p:txBody>
      </p:sp>
      <p:sp>
        <p:nvSpPr>
          <p:cNvPr id="6" name="İçerik Yer Tutucusu 1"/>
          <p:cNvSpPr txBox="1">
            <a:spLocks/>
          </p:cNvSpPr>
          <p:nvPr/>
        </p:nvSpPr>
        <p:spPr>
          <a:xfrm>
            <a:off x="6522340" y="1734032"/>
            <a:ext cx="4541418" cy="137084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360363">
              <a:lnSpc>
                <a:spcPct val="100000"/>
              </a:lnSpc>
              <a:spcBef>
                <a:spcPts val="0"/>
              </a:spcBef>
              <a:buNone/>
              <a:tabLst>
                <a:tab pos="273050" algn="l"/>
              </a:tabLst>
            </a:pPr>
            <a:r>
              <a:rPr lang="tr-TR" sz="1600" dirty="0" smtClean="0"/>
              <a:t>Bir önceki yılın verimi üzerinden hesaplama yapılırsa: 	</a:t>
            </a:r>
          </a:p>
          <a:p>
            <a:pPr marL="0" indent="0" defTabSz="360363">
              <a:lnSpc>
                <a:spcPct val="100000"/>
              </a:lnSpc>
              <a:spcBef>
                <a:spcPts val="0"/>
              </a:spcBef>
              <a:buNone/>
              <a:tabLst>
                <a:tab pos="273050" algn="l"/>
              </a:tabLst>
            </a:pPr>
            <a:r>
              <a:rPr lang="tr-TR" sz="1600" b="1" dirty="0"/>
              <a:t>	</a:t>
            </a:r>
            <a:r>
              <a:rPr lang="tr-TR" sz="1600" b="1" dirty="0" smtClean="0"/>
              <a:t>N</a:t>
            </a:r>
            <a:r>
              <a:rPr lang="tr-TR" sz="1600" dirty="0" smtClean="0"/>
              <a:t> ihtiyacının %15’ni,</a:t>
            </a:r>
          </a:p>
          <a:p>
            <a:pPr marL="0" indent="0" defTabSz="360363">
              <a:lnSpc>
                <a:spcPct val="100000"/>
              </a:lnSpc>
              <a:spcBef>
                <a:spcPts val="0"/>
              </a:spcBef>
              <a:buNone/>
              <a:tabLst>
                <a:tab pos="273050" algn="l"/>
              </a:tabLst>
            </a:pPr>
            <a:r>
              <a:rPr lang="tr-TR" sz="1600" dirty="0" smtClean="0"/>
              <a:t>	</a:t>
            </a:r>
            <a:r>
              <a:rPr lang="tr-TR" sz="1600" b="1" dirty="0" smtClean="0"/>
              <a:t>P</a:t>
            </a:r>
            <a:r>
              <a:rPr lang="tr-TR" sz="1600" dirty="0" smtClean="0"/>
              <a:t> ihtiyacının %25’ni,</a:t>
            </a:r>
          </a:p>
          <a:p>
            <a:pPr marL="0" indent="0" defTabSz="360363">
              <a:lnSpc>
                <a:spcPct val="100000"/>
              </a:lnSpc>
              <a:spcBef>
                <a:spcPts val="0"/>
              </a:spcBef>
              <a:buNone/>
              <a:tabLst>
                <a:tab pos="273050" algn="l"/>
              </a:tabLst>
            </a:pPr>
            <a:r>
              <a:rPr lang="tr-TR" sz="1600" dirty="0" smtClean="0"/>
              <a:t>	</a:t>
            </a:r>
            <a:r>
              <a:rPr lang="tr-TR" sz="1600" b="1" dirty="0" smtClean="0"/>
              <a:t>K</a:t>
            </a:r>
            <a:r>
              <a:rPr lang="tr-TR" sz="1600" dirty="0" smtClean="0"/>
              <a:t>  ihtiyacının ise %15’ni vermek gerekir.</a:t>
            </a:r>
          </a:p>
          <a:p>
            <a:pPr marL="0" indent="0" defTabSz="360363">
              <a:lnSpc>
                <a:spcPct val="100000"/>
              </a:lnSpc>
              <a:spcBef>
                <a:spcPts val="0"/>
              </a:spcBef>
              <a:buNone/>
              <a:tabLst>
                <a:tab pos="273050" algn="l"/>
              </a:tabLst>
            </a:pPr>
            <a:r>
              <a:rPr lang="tr-TR" sz="1600" dirty="0" smtClean="0"/>
              <a:t>	Magnezyum </a:t>
            </a:r>
            <a:r>
              <a:rPr lang="tr-TR" sz="1600" dirty="0"/>
              <a:t>ise 1,5 kg/dönüm olarak uygulanır. </a:t>
            </a:r>
            <a:endParaRPr lang="en-US" sz="1600" dirty="0"/>
          </a:p>
        </p:txBody>
      </p:sp>
      <p:sp>
        <p:nvSpPr>
          <p:cNvPr id="7" name="Dikdörtgen 6"/>
          <p:cNvSpPr/>
          <p:nvPr/>
        </p:nvSpPr>
        <p:spPr>
          <a:xfrm>
            <a:off x="2840396" y="449928"/>
            <a:ext cx="2254143" cy="492443"/>
          </a:xfrm>
          <a:prstGeom prst="rect">
            <a:avLst/>
          </a:prstGeom>
        </p:spPr>
        <p:txBody>
          <a:bodyPr wrap="none">
            <a:spAutoFit/>
          </a:bodyPr>
          <a:lstStyle/>
          <a:p>
            <a:r>
              <a:rPr lang="tr-TR" sz="2600" b="1" dirty="0" smtClean="0">
                <a:solidFill>
                  <a:srgbClr val="FF0000"/>
                </a:solidFill>
                <a:latin typeface="Garamond" pitchFamily="18" charset="0"/>
              </a:rPr>
              <a:t>Bitki Besleme </a:t>
            </a:r>
            <a:endParaRPr lang="en-US" sz="2600" b="1" dirty="0">
              <a:solidFill>
                <a:srgbClr val="FF0000"/>
              </a:solidFill>
              <a:latin typeface="Garamond" pitchFamily="18"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Metin kutusu 13"/>
          <p:cNvSpPr txBox="1"/>
          <p:nvPr/>
        </p:nvSpPr>
        <p:spPr>
          <a:xfrm>
            <a:off x="10588258" y="-36676"/>
            <a:ext cx="1634984" cy="369332"/>
          </a:xfrm>
          <a:prstGeom prst="rect">
            <a:avLst/>
          </a:prstGeom>
          <a:noFill/>
        </p:spPr>
        <p:txBody>
          <a:bodyPr wrap="square" rtlCol="0">
            <a:spAutoFit/>
          </a:bodyPr>
          <a:lstStyle/>
          <a:p>
            <a:r>
              <a:rPr lang="tr-TR" b="1" dirty="0" smtClean="0">
                <a:latin typeface="Garamond" pitchFamily="18" charset="0"/>
              </a:rPr>
              <a:t>KÜ-005 Nisan</a:t>
            </a:r>
            <a:endParaRPr lang="en-US" b="1" dirty="0">
              <a:latin typeface="Garamond" pitchFamily="18" charset="0"/>
            </a:endParaRPr>
          </a:p>
        </p:txBody>
      </p:sp>
      <p:sp>
        <p:nvSpPr>
          <p:cNvPr id="15" name="Dikdörtgen 14"/>
          <p:cNvSpPr/>
          <p:nvPr/>
        </p:nvSpPr>
        <p:spPr>
          <a:xfrm>
            <a:off x="535706" y="3046865"/>
            <a:ext cx="11225150" cy="923330"/>
          </a:xfrm>
          <a:prstGeom prst="rect">
            <a:avLst/>
          </a:prstGeom>
        </p:spPr>
        <p:txBody>
          <a:bodyPr wrap="square">
            <a:spAutoFit/>
          </a:bodyPr>
          <a:lstStyle/>
          <a:p>
            <a:pPr algn="just"/>
            <a:r>
              <a:rPr lang="tr-TR" dirty="0">
                <a:latin typeface="Garamond" pitchFamily="18" charset="0"/>
              </a:rPr>
              <a:t>Çiçek tomurcukları tam olarak oluşup taze sürgünler çıktığında, 1000 litre suya 5–6 kg </a:t>
            </a:r>
            <a:r>
              <a:rPr lang="tr-TR" dirty="0" err="1" smtClean="0">
                <a:latin typeface="Garamond" pitchFamily="18" charset="0"/>
              </a:rPr>
              <a:t>biüresi</a:t>
            </a:r>
            <a:r>
              <a:rPr lang="tr-TR" dirty="0" smtClean="0">
                <a:latin typeface="Garamond" pitchFamily="18" charset="0"/>
              </a:rPr>
              <a:t> </a:t>
            </a:r>
            <a:r>
              <a:rPr lang="tr-TR" dirty="0">
                <a:latin typeface="Garamond" pitchFamily="18" charset="0"/>
              </a:rPr>
              <a:t>düşük üre eklenerek hazırlanan karışım yapraklara püskürtülür. Damlama sulamada, sulama suyunun EC değerinin 1,3–1,4 </a:t>
            </a:r>
            <a:r>
              <a:rPr lang="tr-TR" dirty="0" err="1">
                <a:latin typeface="Garamond" pitchFamily="18" charset="0"/>
              </a:rPr>
              <a:t>mmhos</a:t>
            </a:r>
            <a:r>
              <a:rPr lang="tr-TR" dirty="0">
                <a:latin typeface="Garamond" pitchFamily="18" charset="0"/>
              </a:rPr>
              <a:t>/cm; </a:t>
            </a:r>
            <a:r>
              <a:rPr lang="tr-TR" dirty="0" err="1">
                <a:latin typeface="Garamond" pitchFamily="18" charset="0"/>
              </a:rPr>
              <a:t>pH</a:t>
            </a:r>
            <a:r>
              <a:rPr lang="tr-TR" dirty="0">
                <a:latin typeface="Garamond" pitchFamily="18" charset="0"/>
              </a:rPr>
              <a:t> değerinin ise </a:t>
            </a:r>
            <a:r>
              <a:rPr lang="tr-TR" dirty="0" smtClean="0">
                <a:latin typeface="Garamond" pitchFamily="18" charset="0"/>
              </a:rPr>
              <a:t>6 ile 7,5 </a:t>
            </a:r>
            <a:r>
              <a:rPr lang="tr-TR" dirty="0">
                <a:latin typeface="Garamond" pitchFamily="18" charset="0"/>
              </a:rPr>
              <a:t>arasında olması idealdir. Sulama suyunun EC değeri her zaman </a:t>
            </a:r>
            <a:r>
              <a:rPr lang="tr-TR" dirty="0" smtClean="0">
                <a:latin typeface="Garamond" pitchFamily="18" charset="0"/>
              </a:rPr>
              <a:t>için </a:t>
            </a:r>
            <a:r>
              <a:rPr lang="tr-TR" b="1" dirty="0" smtClean="0">
                <a:latin typeface="Garamond" pitchFamily="18" charset="0"/>
              </a:rPr>
              <a:t>3 </a:t>
            </a:r>
            <a:r>
              <a:rPr lang="tr-TR" b="1" dirty="0" err="1">
                <a:latin typeface="Garamond" pitchFamily="18" charset="0"/>
              </a:rPr>
              <a:t>mmhos</a:t>
            </a:r>
            <a:r>
              <a:rPr lang="tr-TR" b="1" dirty="0">
                <a:latin typeface="Garamond" pitchFamily="18" charset="0"/>
              </a:rPr>
              <a:t>/cm’nin altında</a:t>
            </a:r>
            <a:r>
              <a:rPr lang="tr-TR" dirty="0">
                <a:latin typeface="Garamond" pitchFamily="18" charset="0"/>
              </a:rPr>
              <a:t> olmalıdır.</a:t>
            </a:r>
            <a:endParaRPr lang="en-US" b="1" dirty="0">
              <a:latin typeface="Garamond" pitchFamily="18" charset="0"/>
            </a:endParaRPr>
          </a:p>
        </p:txBody>
      </p:sp>
      <p:cxnSp>
        <p:nvCxnSpPr>
          <p:cNvPr id="9" name="Düz Bağlayıcı 8"/>
          <p:cNvCxnSpPr/>
          <p:nvPr/>
        </p:nvCxnSpPr>
        <p:spPr>
          <a:xfrm>
            <a:off x="4591268" y="4331012"/>
            <a:ext cx="63629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Düz Bağlayıcı 15"/>
          <p:cNvCxnSpPr/>
          <p:nvPr/>
        </p:nvCxnSpPr>
        <p:spPr>
          <a:xfrm>
            <a:off x="2805428" y="4683701"/>
            <a:ext cx="8146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Düz Bağlayıcı 16"/>
          <p:cNvCxnSpPr/>
          <p:nvPr/>
        </p:nvCxnSpPr>
        <p:spPr>
          <a:xfrm>
            <a:off x="2805428" y="4011823"/>
            <a:ext cx="8146880" cy="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Düz Bağlayıcı 17"/>
          <p:cNvCxnSpPr/>
          <p:nvPr/>
        </p:nvCxnSpPr>
        <p:spPr>
          <a:xfrm>
            <a:off x="2805428" y="5705672"/>
            <a:ext cx="8146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Düz Bağlayıcı 18"/>
          <p:cNvCxnSpPr/>
          <p:nvPr/>
        </p:nvCxnSpPr>
        <p:spPr>
          <a:xfrm>
            <a:off x="2805428" y="6030216"/>
            <a:ext cx="8146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a:off x="2805428" y="6381484"/>
            <a:ext cx="8146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Düz Bağlayıcı 21"/>
          <p:cNvCxnSpPr/>
          <p:nvPr/>
        </p:nvCxnSpPr>
        <p:spPr>
          <a:xfrm>
            <a:off x="2805428" y="6708733"/>
            <a:ext cx="8146880" cy="1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Düz Bağlayıcı 52"/>
          <p:cNvCxnSpPr/>
          <p:nvPr/>
        </p:nvCxnSpPr>
        <p:spPr>
          <a:xfrm>
            <a:off x="2805428" y="5025269"/>
            <a:ext cx="8146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Düz Bağlayıcı 53"/>
          <p:cNvCxnSpPr/>
          <p:nvPr/>
        </p:nvCxnSpPr>
        <p:spPr>
          <a:xfrm>
            <a:off x="2805431" y="5368720"/>
            <a:ext cx="81468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Dikdörtgen 34"/>
          <p:cNvSpPr/>
          <p:nvPr/>
        </p:nvSpPr>
        <p:spPr>
          <a:xfrm>
            <a:off x="535716" y="4546701"/>
            <a:ext cx="2096648" cy="1323439"/>
          </a:xfrm>
          <a:prstGeom prst="rect">
            <a:avLst/>
          </a:prstGeom>
        </p:spPr>
        <p:txBody>
          <a:bodyPr wrap="square">
            <a:spAutoFit/>
          </a:bodyPr>
          <a:lstStyle/>
          <a:p>
            <a:pPr algn="r"/>
            <a:r>
              <a:rPr lang="tr-TR" sz="1600" dirty="0"/>
              <a:t>Ağaçların yaşlarına göre yıllık verilmesi gereken gübre miktarları (Aktif madde (gr)/Ağaç): </a:t>
            </a:r>
          </a:p>
        </p:txBody>
      </p:sp>
    </p:spTree>
    <p:extLst>
      <p:ext uri="{BB962C8B-B14F-4D97-AF65-F5344CB8AC3E}">
        <p14:creationId xmlns:p14="http://schemas.microsoft.com/office/powerpoint/2010/main" val="22058858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7200048" cy="492443"/>
          </a:xfrm>
          <a:prstGeom prst="rect">
            <a:avLst/>
          </a:prstGeom>
        </p:spPr>
        <p:txBody>
          <a:bodyPr wrap="none">
            <a:spAutoFit/>
          </a:bodyPr>
          <a:lstStyle/>
          <a:p>
            <a:r>
              <a:rPr lang="tr-TR" sz="2600" b="1" dirty="0" smtClean="0">
                <a:solidFill>
                  <a:srgbClr val="FF0000"/>
                </a:solidFill>
                <a:latin typeface="Garamond" pitchFamily="18" charset="0"/>
              </a:rPr>
              <a:t>Dal Yanıklığı Ve Uçkurutan Hastalığı Mücadelesi</a:t>
            </a:r>
            <a:endParaRPr lang="en-US" sz="2600" b="1" dirty="0">
              <a:solidFill>
                <a:srgbClr val="FF0000"/>
              </a:solidFill>
              <a:latin typeface="Garamond" pitchFamily="18" charset="0"/>
            </a:endParaRPr>
          </a:p>
        </p:txBody>
      </p:sp>
      <p:sp>
        <p:nvSpPr>
          <p:cNvPr id="9" name="Dikdörtgen 8"/>
          <p:cNvSpPr/>
          <p:nvPr/>
        </p:nvSpPr>
        <p:spPr>
          <a:xfrm>
            <a:off x="301470" y="1209753"/>
            <a:ext cx="9054963" cy="2031325"/>
          </a:xfrm>
          <a:prstGeom prst="rect">
            <a:avLst/>
          </a:prstGeom>
        </p:spPr>
        <p:txBody>
          <a:bodyPr wrap="square">
            <a:spAutoFit/>
          </a:bodyPr>
          <a:lstStyle/>
          <a:p>
            <a:pPr algn="just"/>
            <a:r>
              <a:rPr lang="tr-TR" sz="2100" b="1" dirty="0">
                <a:latin typeface="Garamond" pitchFamily="18" charset="0"/>
              </a:rPr>
              <a:t>Mart ayında yapılamayan veya ihtiyaç duyulmayan aşağıdaki uygulamalar, Nisan ayında da gerçekleştirilebilir. </a:t>
            </a:r>
            <a:r>
              <a:rPr lang="tr-TR" sz="2100" dirty="0">
                <a:latin typeface="Garamond" pitchFamily="18" charset="0"/>
              </a:rPr>
              <a:t>Ağaçta kışı geçiren zararlılar ve özellikle kırmızı örümcekler için mineral yağ uygulamaları (1000 L suya 10 L mineral yağ), hava durumuna ve sürgün başlangıcına göre Mart ayı içinde de yapılabilir. Organik tarımda kullanılan Arap sabunu uygulaması da (1000 L suya 10 kg jel Arap sabunu) aynı amaçla kullanılabilir.</a:t>
            </a:r>
            <a:endParaRPr lang="en-US" sz="2100" dirty="0">
              <a:latin typeface="Garamond" pitchFamily="18" charset="0"/>
            </a:endParaRPr>
          </a:p>
        </p:txBody>
      </p:sp>
      <p:sp>
        <p:nvSpPr>
          <p:cNvPr id="8" name="Dikdörtgen 7"/>
          <p:cNvSpPr/>
          <p:nvPr/>
        </p:nvSpPr>
        <p:spPr>
          <a:xfrm>
            <a:off x="272783" y="3155668"/>
            <a:ext cx="6651455" cy="3323987"/>
          </a:xfrm>
          <a:prstGeom prst="rect">
            <a:avLst/>
          </a:prstGeom>
        </p:spPr>
        <p:txBody>
          <a:bodyPr wrap="square">
            <a:spAutoFit/>
          </a:bodyPr>
          <a:lstStyle/>
          <a:p>
            <a:pPr algn="just"/>
            <a:r>
              <a:rPr lang="tr-TR" sz="2100" dirty="0">
                <a:latin typeface="Garamond" pitchFamily="18" charset="0"/>
              </a:rPr>
              <a:t>Yağışlı geçen yıllar ve dolu zararı görülen bölgelerde Dal Yanıklığı hastalığına dikkat edilmesi gerekir. Limonlarda uçkurutan hastalığı tespit edildiğinde, Mart ayında bakır hidroksit uygulamaları (%35 metalik bakıra eşdeğer bakır hidroksit; 1000 L suya 2 kg) yapılmalıdır. Yirmi gün </a:t>
            </a:r>
            <a:r>
              <a:rPr lang="tr-TR" sz="2100" dirty="0" smtClean="0">
                <a:latin typeface="Garamond" pitchFamily="18" charset="0"/>
              </a:rPr>
              <a:t>ara ile de  </a:t>
            </a:r>
            <a:r>
              <a:rPr lang="tr-TR" sz="2100" dirty="0">
                <a:latin typeface="Garamond" pitchFamily="18" charset="0"/>
              </a:rPr>
              <a:t>ikinci uygulama </a:t>
            </a:r>
            <a:r>
              <a:rPr lang="tr-TR" sz="2100" dirty="0" smtClean="0">
                <a:latin typeface="Garamond" pitchFamily="18" charset="0"/>
              </a:rPr>
              <a:t>gerçekleştirilmelidir</a:t>
            </a:r>
            <a:r>
              <a:rPr lang="tr-TR" sz="2100" dirty="0">
                <a:latin typeface="Garamond" pitchFamily="18" charset="0"/>
              </a:rPr>
              <a:t>. </a:t>
            </a:r>
            <a:endParaRPr lang="tr-TR" sz="2100" dirty="0" smtClean="0">
              <a:latin typeface="Garamond" pitchFamily="18" charset="0"/>
            </a:endParaRPr>
          </a:p>
          <a:p>
            <a:pPr algn="just"/>
            <a:r>
              <a:rPr lang="tr-TR" sz="2100" dirty="0" smtClean="0">
                <a:latin typeface="Garamond" pitchFamily="18" charset="0"/>
              </a:rPr>
              <a:t>Yapılan </a:t>
            </a:r>
            <a:r>
              <a:rPr lang="tr-TR" sz="2100" dirty="0">
                <a:latin typeface="Garamond" pitchFamily="18" charset="0"/>
              </a:rPr>
              <a:t>bu uygulama aynı zamanda Dal Yanıklığı hastalığının tedavisinde de etkilidir. Kültürel tedbir olarak, uçkurutan hastalığı görülen bölgelerde budama işlemi her zaman 28 °C ve üzerindeki sıcaklıklarda yapılmalıdır.</a:t>
            </a:r>
            <a:endParaRPr lang="en-US" sz="2100" dirty="0">
              <a:latin typeface="Garamond" pitchFamily="18" charset="0"/>
            </a:endParaRPr>
          </a:p>
        </p:txBody>
      </p:sp>
      <p:pic>
        <p:nvPicPr>
          <p:cNvPr id="11" name="Picture 8">
            <a:extLst>
              <a:ext uri="{FF2B5EF4-FFF2-40B4-BE49-F238E27FC236}">
                <a16:creationId xmlns="" xmlns:a16="http://schemas.microsoft.com/office/drawing/2014/main" id="{85348CA5-1220-C04D-BC48-A29D57D0BB8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551590" y="1073238"/>
            <a:ext cx="2529354" cy="1912372"/>
          </a:xfrm>
          <a:prstGeom prst="rect">
            <a:avLst/>
          </a:prstGeom>
        </p:spPr>
      </p:pic>
      <p:sp>
        <p:nvSpPr>
          <p:cNvPr id="10" name="Dikdörtgen 9"/>
          <p:cNvSpPr/>
          <p:nvPr/>
        </p:nvSpPr>
        <p:spPr>
          <a:xfrm>
            <a:off x="9479582" y="2967124"/>
            <a:ext cx="2601362" cy="646331"/>
          </a:xfrm>
          <a:prstGeom prst="rect">
            <a:avLst/>
          </a:prstGeom>
        </p:spPr>
        <p:txBody>
          <a:bodyPr wrap="square">
            <a:spAutoFit/>
          </a:bodyPr>
          <a:lstStyle/>
          <a:p>
            <a:pPr algn="just"/>
            <a:r>
              <a:rPr lang="tr-TR" dirty="0" smtClean="0">
                <a:latin typeface="Garamond" pitchFamily="18" charset="0"/>
              </a:rPr>
              <a:t>Uçkurutan hastalığının ağaçtaki belirtisi</a:t>
            </a:r>
            <a:endParaRPr lang="en-US" dirty="0">
              <a:latin typeface="Garamond" pitchFamily="18" charset="0"/>
            </a:endParaRPr>
          </a:p>
        </p:txBody>
      </p:sp>
      <p:pic>
        <p:nvPicPr>
          <p:cNvPr id="13" name="Picture 9">
            <a:extLst>
              <a:ext uri="{FF2B5EF4-FFF2-40B4-BE49-F238E27FC236}">
                <a16:creationId xmlns="" xmlns:a16="http://schemas.microsoft.com/office/drawing/2014/main" id="{5023C1EA-4BD9-4F4A-862A-C251F6173AD7}"/>
              </a:ext>
            </a:extLst>
          </p:cNvPr>
          <p:cNvPicPr/>
          <p:nvPr/>
        </p:nvPicPr>
        <p:blipFill rotWithShape="1">
          <a:blip r:embed="rId4">
            <a:extLst>
              <a:ext uri="{28A0092B-C50C-407E-A947-70E740481C1C}">
                <a14:useLocalDpi xmlns:a14="http://schemas.microsoft.com/office/drawing/2010/main" val="0"/>
              </a:ext>
            </a:extLst>
          </a:blip>
          <a:srcRect l="21596" t="39196" r="41749" b="14643"/>
          <a:stretch/>
        </p:blipFill>
        <p:spPr bwMode="auto">
          <a:xfrm>
            <a:off x="9623598" y="3634814"/>
            <a:ext cx="2457346" cy="2111215"/>
          </a:xfrm>
          <a:prstGeom prst="rect">
            <a:avLst/>
          </a:prstGeom>
          <a:ln>
            <a:noFill/>
          </a:ln>
          <a:extLst>
            <a:ext uri="{53640926-AAD7-44D8-BBD7-CCE9431645EC}">
              <a14:shadowObscured xmlns:a14="http://schemas.microsoft.com/office/drawing/2010/main"/>
            </a:ext>
          </a:extLst>
        </p:spPr>
      </p:pic>
      <p:sp>
        <p:nvSpPr>
          <p:cNvPr id="12" name="Dikdörtgen 11"/>
          <p:cNvSpPr/>
          <p:nvPr/>
        </p:nvSpPr>
        <p:spPr>
          <a:xfrm>
            <a:off x="9623598" y="5746030"/>
            <a:ext cx="2457346" cy="923330"/>
          </a:xfrm>
          <a:prstGeom prst="rect">
            <a:avLst/>
          </a:prstGeom>
        </p:spPr>
        <p:txBody>
          <a:bodyPr wrap="square">
            <a:spAutoFit/>
          </a:bodyPr>
          <a:lstStyle/>
          <a:p>
            <a:r>
              <a:rPr lang="tr-TR" dirty="0" smtClean="0">
                <a:latin typeface="Garamond" pitchFamily="18" charset="0"/>
              </a:rPr>
              <a:t>Uçkurutan hastalığının  </a:t>
            </a:r>
            <a:r>
              <a:rPr lang="tr-TR" dirty="0">
                <a:latin typeface="Garamond" pitchFamily="18" charset="0"/>
              </a:rPr>
              <a:t>iletim </a:t>
            </a:r>
            <a:r>
              <a:rPr lang="tr-TR" dirty="0" smtClean="0">
                <a:latin typeface="Garamond" pitchFamily="18" charset="0"/>
              </a:rPr>
              <a:t>demetlerinde  oluşturduğu pembeleşme</a:t>
            </a:r>
            <a:endParaRPr lang="en-US" dirty="0">
              <a:latin typeface="Garamond" pitchFamily="18" charset="0"/>
            </a:endParaRPr>
          </a:p>
        </p:txBody>
      </p:sp>
      <p:sp>
        <p:nvSpPr>
          <p:cNvPr id="14" name="Metin kutusu 13"/>
          <p:cNvSpPr txBox="1"/>
          <p:nvPr/>
        </p:nvSpPr>
        <p:spPr>
          <a:xfrm>
            <a:off x="6959302" y="5807005"/>
            <a:ext cx="2528537" cy="646331"/>
          </a:xfrm>
          <a:prstGeom prst="rect">
            <a:avLst/>
          </a:prstGeom>
          <a:noFill/>
        </p:spPr>
        <p:txBody>
          <a:bodyPr wrap="square" rtlCol="0">
            <a:spAutoFit/>
          </a:bodyPr>
          <a:lstStyle/>
          <a:p>
            <a:pPr algn="just"/>
            <a:r>
              <a:rPr lang="tr-TR" dirty="0" smtClean="0">
                <a:latin typeface="Garamond" pitchFamily="18" charset="0"/>
              </a:rPr>
              <a:t>Dal Yanıklığı hastalığı nedeniyle gözlerde yanma</a:t>
            </a:r>
            <a:endParaRPr lang="en-US" dirty="0">
              <a:latin typeface="Garamond" pitchFamily="18" charset="0"/>
            </a:endParaRPr>
          </a:p>
        </p:txBody>
      </p:sp>
      <p:sp>
        <p:nvSpPr>
          <p:cNvPr id="15" name="Metin kutusu 14"/>
          <p:cNvSpPr txBox="1"/>
          <p:nvPr/>
        </p:nvSpPr>
        <p:spPr>
          <a:xfrm>
            <a:off x="10676682" y="-36676"/>
            <a:ext cx="1556836" cy="369332"/>
          </a:xfrm>
          <a:prstGeom prst="rect">
            <a:avLst/>
          </a:prstGeom>
          <a:noFill/>
        </p:spPr>
        <p:txBody>
          <a:bodyPr wrap="none" rtlCol="0">
            <a:spAutoFit/>
          </a:bodyPr>
          <a:lstStyle/>
          <a:p>
            <a:r>
              <a:rPr lang="tr-TR" b="1" dirty="0" smtClean="0">
                <a:latin typeface="Garamond" pitchFamily="18" charset="0"/>
              </a:rPr>
              <a:t>BK-003 Nisan</a:t>
            </a:r>
            <a:endParaRPr lang="en-US" b="1" dirty="0">
              <a:latin typeface="Garamond" pitchFamily="18" charset="0"/>
            </a:endParaRPr>
          </a:p>
        </p:txBody>
      </p:sp>
      <p:pic>
        <p:nvPicPr>
          <p:cNvPr id="3" name="Picture 2" descr="C:\Users\2020\Desktop\Mehmet beye gönderilecekler 18.03.26\Resim1.jpg"/>
          <p:cNvPicPr>
            <a:picLocks noChangeAspect="1" noChangeArrowheads="1"/>
          </p:cNvPicPr>
          <p:nvPr/>
        </p:nvPicPr>
        <p:blipFill rotWithShape="1">
          <a:blip r:embed="rId5">
            <a:extLst>
              <a:ext uri="{28A0092B-C50C-407E-A947-70E740481C1C}">
                <a14:useLocalDpi xmlns:a14="http://schemas.microsoft.com/office/drawing/2010/main" val="0"/>
              </a:ext>
            </a:extLst>
          </a:blip>
          <a:srcRect l="1" r="3234"/>
          <a:stretch/>
        </p:blipFill>
        <p:spPr bwMode="auto">
          <a:xfrm>
            <a:off x="7031310" y="3640846"/>
            <a:ext cx="2430011" cy="210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2439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4612353" cy="492443"/>
          </a:xfrm>
          <a:prstGeom prst="rect">
            <a:avLst/>
          </a:prstGeom>
        </p:spPr>
        <p:txBody>
          <a:bodyPr wrap="none">
            <a:spAutoFit/>
          </a:bodyPr>
          <a:lstStyle/>
          <a:p>
            <a:r>
              <a:rPr lang="tr-TR" sz="2600" b="1" dirty="0" smtClean="0">
                <a:solidFill>
                  <a:srgbClr val="FF0000"/>
                </a:solidFill>
                <a:latin typeface="Garamond" pitchFamily="18" charset="0"/>
              </a:rPr>
              <a:t>Kabuklu Salyangoz Mücadelesi</a:t>
            </a:r>
            <a:endParaRPr lang="en-US" sz="2600" b="1" dirty="0">
              <a:solidFill>
                <a:srgbClr val="FF0000"/>
              </a:solidFill>
              <a:latin typeface="Garamond" pitchFamily="18" charset="0"/>
            </a:endParaRPr>
          </a:p>
        </p:txBody>
      </p:sp>
      <p:sp>
        <p:nvSpPr>
          <p:cNvPr id="9" name="Dikdörtgen 8"/>
          <p:cNvSpPr/>
          <p:nvPr/>
        </p:nvSpPr>
        <p:spPr>
          <a:xfrm>
            <a:off x="304006" y="1124744"/>
            <a:ext cx="7303368" cy="2354491"/>
          </a:xfrm>
          <a:prstGeom prst="rect">
            <a:avLst/>
          </a:prstGeom>
        </p:spPr>
        <p:txBody>
          <a:bodyPr wrap="square">
            <a:spAutoFit/>
          </a:bodyPr>
          <a:lstStyle/>
          <a:p>
            <a:pPr algn="just"/>
            <a:r>
              <a:rPr lang="tr-TR" sz="2100" dirty="0">
                <a:latin typeface="Garamond" pitchFamily="18" charset="0"/>
              </a:rPr>
              <a:t>Kabuklu salyangozlar özellikle genç fidanların gövdesinde </a:t>
            </a:r>
            <a:r>
              <a:rPr lang="tr-TR" sz="2100" dirty="0" err="1">
                <a:latin typeface="Garamond" pitchFamily="18" charset="0"/>
              </a:rPr>
              <a:t>emgi</a:t>
            </a:r>
            <a:r>
              <a:rPr lang="tr-TR" sz="2100" dirty="0">
                <a:latin typeface="Garamond" pitchFamily="18" charset="0"/>
              </a:rPr>
              <a:t> yaparak fidanın kurumasına sebep olabilmektedir. Ağacın etek dallarında, toprağa yakın yerlerdeki meyvelerde de fotoğrafta görüldüğü gibi zarar oluştururlar. Yaz aylarında genç ağaçların üzerine çıkarak ince dalların özsuyunu emmekte, bu da ince dal kurumalarına yol açmaktadır. Ayrıca genç meyvelerde kabukta tahribat meydana getirirler.</a:t>
            </a:r>
            <a:endParaRPr lang="en-US" sz="2100" b="1" dirty="0">
              <a:latin typeface="Garamond" pitchFamily="18" charset="0"/>
            </a:endParaRPr>
          </a:p>
        </p:txBody>
      </p:sp>
      <p:sp>
        <p:nvSpPr>
          <p:cNvPr id="15" name="Metin kutusu 14"/>
          <p:cNvSpPr txBox="1"/>
          <p:nvPr/>
        </p:nvSpPr>
        <p:spPr>
          <a:xfrm>
            <a:off x="10676682" y="-36676"/>
            <a:ext cx="1556836" cy="369332"/>
          </a:xfrm>
          <a:prstGeom prst="rect">
            <a:avLst/>
          </a:prstGeom>
          <a:noFill/>
        </p:spPr>
        <p:txBody>
          <a:bodyPr wrap="none" rtlCol="0">
            <a:spAutoFit/>
          </a:bodyPr>
          <a:lstStyle/>
          <a:p>
            <a:r>
              <a:rPr lang="tr-TR" b="1" dirty="0" smtClean="0">
                <a:latin typeface="Garamond" pitchFamily="18" charset="0"/>
              </a:rPr>
              <a:t>BK-004 Nisan</a:t>
            </a:r>
            <a:endParaRPr lang="en-US" b="1" dirty="0">
              <a:latin typeface="Garamond" pitchFamily="18" charset="0"/>
            </a:endParaRPr>
          </a:p>
        </p:txBody>
      </p:sp>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297" b="8798"/>
          <a:stretch/>
        </p:blipFill>
        <p:spPr bwMode="auto">
          <a:xfrm>
            <a:off x="7635193" y="1939636"/>
            <a:ext cx="4209929" cy="440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7561194" y="6309320"/>
            <a:ext cx="4390247" cy="369332"/>
          </a:xfrm>
          <a:prstGeom prst="rect">
            <a:avLst/>
          </a:prstGeom>
          <a:noFill/>
        </p:spPr>
        <p:txBody>
          <a:bodyPr wrap="square" rtlCol="0">
            <a:spAutoFit/>
          </a:bodyPr>
          <a:lstStyle/>
          <a:p>
            <a:r>
              <a:rPr lang="tr-TR" dirty="0" smtClean="0">
                <a:latin typeface="Garamond" pitchFamily="18" charset="0"/>
              </a:rPr>
              <a:t>Kabuklu salyangozun meyvedeki zararı</a:t>
            </a:r>
            <a:endParaRPr lang="tr-TR" dirty="0">
              <a:latin typeface="Garamond" pitchFamily="18" charset="0"/>
            </a:endParaRPr>
          </a:p>
        </p:txBody>
      </p:sp>
      <p:sp>
        <p:nvSpPr>
          <p:cNvPr id="6" name="Metin kutusu 5"/>
          <p:cNvSpPr txBox="1"/>
          <p:nvPr/>
        </p:nvSpPr>
        <p:spPr>
          <a:xfrm>
            <a:off x="4418670" y="6308874"/>
            <a:ext cx="1881605" cy="369332"/>
          </a:xfrm>
          <a:prstGeom prst="rect">
            <a:avLst/>
          </a:prstGeom>
          <a:noFill/>
        </p:spPr>
        <p:txBody>
          <a:bodyPr wrap="none" rtlCol="0">
            <a:spAutoFit/>
          </a:bodyPr>
          <a:lstStyle/>
          <a:p>
            <a:r>
              <a:rPr lang="tr-TR" dirty="0" err="1" smtClean="0">
                <a:latin typeface="Garamond" pitchFamily="18" charset="0"/>
              </a:rPr>
              <a:t>Predatör</a:t>
            </a:r>
            <a:r>
              <a:rPr lang="tr-TR" dirty="0">
                <a:latin typeface="Garamond" pitchFamily="18" charset="0"/>
              </a:rPr>
              <a:t> </a:t>
            </a:r>
            <a:r>
              <a:rPr lang="tr-TR" dirty="0" smtClean="0">
                <a:latin typeface="Garamond" pitchFamily="18" charset="0"/>
              </a:rPr>
              <a:t>salyangoz</a:t>
            </a:r>
            <a:endParaRPr lang="tr-TR" dirty="0">
              <a:latin typeface="Garamond" pitchFamily="18" charset="0"/>
            </a:endParaRPr>
          </a:p>
        </p:txBody>
      </p:sp>
      <p:sp>
        <p:nvSpPr>
          <p:cNvPr id="16" name="Dikdörtgen 15"/>
          <p:cNvSpPr/>
          <p:nvPr/>
        </p:nvSpPr>
        <p:spPr>
          <a:xfrm>
            <a:off x="304006" y="3478614"/>
            <a:ext cx="4072855" cy="3000821"/>
          </a:xfrm>
          <a:prstGeom prst="rect">
            <a:avLst/>
          </a:prstGeom>
        </p:spPr>
        <p:txBody>
          <a:bodyPr wrap="square">
            <a:spAutoFit/>
          </a:bodyPr>
          <a:lstStyle/>
          <a:p>
            <a:pPr algn="just"/>
            <a:r>
              <a:rPr lang="tr-TR" sz="2100" dirty="0">
                <a:latin typeface="Garamond" pitchFamily="18" charset="0"/>
              </a:rPr>
              <a:t>Kabuklu salyangozdan korunmanın en basit yolu, </a:t>
            </a:r>
            <a:r>
              <a:rPr lang="tr-TR" sz="2100" dirty="0" err="1">
                <a:latin typeface="Garamond" pitchFamily="18" charset="0"/>
              </a:rPr>
              <a:t>predatör</a:t>
            </a:r>
            <a:r>
              <a:rPr lang="tr-TR" sz="2100" dirty="0">
                <a:latin typeface="Garamond" pitchFamily="18" charset="0"/>
              </a:rPr>
              <a:t> salyangozların bahçeye yerleştirilmesine çaba göstererek doğal korunmayı sağlamaktır. Bahçede etkili </a:t>
            </a:r>
            <a:r>
              <a:rPr lang="tr-TR" sz="2100" dirty="0" err="1">
                <a:latin typeface="Garamond" pitchFamily="18" charset="0"/>
              </a:rPr>
              <a:t>predatör</a:t>
            </a:r>
            <a:r>
              <a:rPr lang="tr-TR" sz="2100" dirty="0">
                <a:latin typeface="Garamond" pitchFamily="18" charset="0"/>
              </a:rPr>
              <a:t> salyangoz bulunmadığı takdirde, ağaç gövdesinin etrafına 20-25 cm genişliğinde sönmemiş kireç tozu serpilerek tam kontrol sağlanabilir..</a:t>
            </a:r>
            <a:endParaRPr lang="tr-TR" sz="2100"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1030" y="3212975"/>
            <a:ext cx="3024336" cy="313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693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4406399" cy="492443"/>
          </a:xfrm>
          <a:prstGeom prst="rect">
            <a:avLst/>
          </a:prstGeom>
        </p:spPr>
        <p:txBody>
          <a:bodyPr wrap="none">
            <a:spAutoFit/>
          </a:bodyPr>
          <a:lstStyle/>
          <a:p>
            <a:r>
              <a:rPr lang="tr-TR" sz="2600" b="1" dirty="0" smtClean="0">
                <a:solidFill>
                  <a:srgbClr val="FF0000"/>
                </a:solidFill>
                <a:latin typeface="Garamond" pitchFamily="18" charset="0"/>
              </a:rPr>
              <a:t>Kırmızı Örümcek Mücadelesi</a:t>
            </a:r>
            <a:endParaRPr lang="en-US" sz="2600" b="1" dirty="0">
              <a:solidFill>
                <a:srgbClr val="FF0000"/>
              </a:solidFill>
              <a:latin typeface="Garamond" pitchFamily="18" charset="0"/>
            </a:endParaRPr>
          </a:p>
        </p:txBody>
      </p:sp>
      <p:sp>
        <p:nvSpPr>
          <p:cNvPr id="15" name="Metin kutusu 14"/>
          <p:cNvSpPr txBox="1"/>
          <p:nvPr/>
        </p:nvSpPr>
        <p:spPr>
          <a:xfrm>
            <a:off x="10659050" y="-36676"/>
            <a:ext cx="1556836" cy="369332"/>
          </a:xfrm>
          <a:prstGeom prst="rect">
            <a:avLst/>
          </a:prstGeom>
          <a:noFill/>
        </p:spPr>
        <p:txBody>
          <a:bodyPr wrap="none" rtlCol="0">
            <a:spAutoFit/>
          </a:bodyPr>
          <a:lstStyle/>
          <a:p>
            <a:r>
              <a:rPr lang="tr-TR" b="1" dirty="0" smtClean="0">
                <a:latin typeface="Garamond" pitchFamily="18" charset="0"/>
              </a:rPr>
              <a:t>BK-005 Nisan</a:t>
            </a:r>
            <a:endParaRPr lang="en-US" b="1" dirty="0">
              <a:latin typeface="Garamond" pitchFamily="18" charset="0"/>
            </a:endParaRPr>
          </a:p>
        </p:txBody>
      </p:sp>
      <p:sp>
        <p:nvSpPr>
          <p:cNvPr id="4" name="Metin kutusu 3"/>
          <p:cNvSpPr txBox="1"/>
          <p:nvPr/>
        </p:nvSpPr>
        <p:spPr>
          <a:xfrm>
            <a:off x="3646934" y="6190279"/>
            <a:ext cx="2952328" cy="646331"/>
          </a:xfrm>
          <a:prstGeom prst="rect">
            <a:avLst/>
          </a:prstGeom>
          <a:noFill/>
        </p:spPr>
        <p:txBody>
          <a:bodyPr wrap="square" rtlCol="0">
            <a:spAutoFit/>
          </a:bodyPr>
          <a:lstStyle/>
          <a:p>
            <a:r>
              <a:rPr lang="tr-TR" dirty="0" smtClean="0">
                <a:latin typeface="Garamond" pitchFamily="18" charset="0"/>
              </a:rPr>
              <a:t>Kırmızı örümceğin yapraktaki zararı</a:t>
            </a:r>
            <a:endParaRPr lang="tr-TR" dirty="0">
              <a:latin typeface="Garamond" pitchFamily="18" charset="0"/>
            </a:endParaRPr>
          </a:p>
        </p:txBody>
      </p:sp>
      <p:sp>
        <p:nvSpPr>
          <p:cNvPr id="6" name="Metin kutusu 5"/>
          <p:cNvSpPr txBox="1"/>
          <p:nvPr/>
        </p:nvSpPr>
        <p:spPr>
          <a:xfrm>
            <a:off x="3646934" y="3592939"/>
            <a:ext cx="1729961" cy="369332"/>
          </a:xfrm>
          <a:prstGeom prst="rect">
            <a:avLst/>
          </a:prstGeom>
          <a:noFill/>
        </p:spPr>
        <p:txBody>
          <a:bodyPr wrap="none" rtlCol="0">
            <a:spAutoFit/>
          </a:bodyPr>
          <a:lstStyle/>
          <a:p>
            <a:r>
              <a:rPr lang="en-GB" dirty="0" err="1">
                <a:latin typeface="Garamond" pitchFamily="18" charset="0"/>
              </a:rPr>
              <a:t>Kırmızı</a:t>
            </a:r>
            <a:r>
              <a:rPr lang="en-GB" dirty="0">
                <a:latin typeface="Garamond" pitchFamily="18" charset="0"/>
              </a:rPr>
              <a:t> </a:t>
            </a:r>
            <a:r>
              <a:rPr lang="en-GB" dirty="0" err="1">
                <a:latin typeface="Garamond" pitchFamily="18" charset="0"/>
              </a:rPr>
              <a:t>örümcek</a:t>
            </a:r>
            <a:endParaRPr lang="tr-TR" dirty="0">
              <a:latin typeface="Garamond" pitchFamily="18" charset="0"/>
            </a:endParaRPr>
          </a:p>
        </p:txBody>
      </p:sp>
      <p:sp>
        <p:nvSpPr>
          <p:cNvPr id="16" name="Dikdörtgen 15"/>
          <p:cNvSpPr/>
          <p:nvPr/>
        </p:nvSpPr>
        <p:spPr>
          <a:xfrm>
            <a:off x="249227" y="1732104"/>
            <a:ext cx="3419352" cy="5016758"/>
          </a:xfrm>
          <a:prstGeom prst="rect">
            <a:avLst/>
          </a:prstGeom>
        </p:spPr>
        <p:txBody>
          <a:bodyPr wrap="square">
            <a:spAutoFit/>
          </a:bodyPr>
          <a:lstStyle/>
          <a:p>
            <a:pPr algn="just"/>
            <a:r>
              <a:rPr lang="en-GB" sz="2000" dirty="0" err="1">
                <a:latin typeface="Garamond" pitchFamily="18" charset="0"/>
              </a:rPr>
              <a:t>Kırmızı</a:t>
            </a:r>
            <a:r>
              <a:rPr lang="en-GB" sz="2000" dirty="0">
                <a:latin typeface="Garamond" pitchFamily="18" charset="0"/>
              </a:rPr>
              <a:t> </a:t>
            </a:r>
            <a:r>
              <a:rPr lang="en-GB" sz="2000" dirty="0" err="1">
                <a:latin typeface="Garamond" pitchFamily="18" charset="0"/>
              </a:rPr>
              <a:t>örümceklerle</a:t>
            </a:r>
            <a:r>
              <a:rPr lang="en-GB" sz="2000" dirty="0">
                <a:latin typeface="Garamond" pitchFamily="18" charset="0"/>
              </a:rPr>
              <a:t> </a:t>
            </a:r>
            <a:r>
              <a:rPr lang="en-GB" sz="2000" dirty="0" err="1" smtClean="0">
                <a:latin typeface="Garamond" pitchFamily="18" charset="0"/>
              </a:rPr>
              <a:t>mücade</a:t>
            </a:r>
            <a:r>
              <a:rPr lang="tr-TR" sz="2000" dirty="0" smtClean="0">
                <a:latin typeface="Garamond" pitchFamily="18" charset="0"/>
              </a:rPr>
              <a:t>- </a:t>
            </a:r>
            <a:r>
              <a:rPr lang="en-GB" sz="2000" dirty="0" err="1" smtClean="0">
                <a:latin typeface="Garamond" pitchFamily="18" charset="0"/>
              </a:rPr>
              <a:t>leye</a:t>
            </a:r>
            <a:r>
              <a:rPr lang="en-GB" sz="2000" dirty="0" smtClean="0">
                <a:latin typeface="Garamond" pitchFamily="18" charset="0"/>
              </a:rPr>
              <a:t> </a:t>
            </a:r>
            <a:r>
              <a:rPr lang="en-GB" sz="2000" dirty="0" err="1">
                <a:latin typeface="Garamond" pitchFamily="18" charset="0"/>
              </a:rPr>
              <a:t>karar</a:t>
            </a:r>
            <a:r>
              <a:rPr lang="en-GB" sz="2000" dirty="0">
                <a:latin typeface="Garamond" pitchFamily="18" charset="0"/>
              </a:rPr>
              <a:t> </a:t>
            </a:r>
            <a:r>
              <a:rPr lang="en-GB" sz="2000" dirty="0" err="1">
                <a:latin typeface="Garamond" pitchFamily="18" charset="0"/>
              </a:rPr>
              <a:t>vermeden</a:t>
            </a:r>
            <a:r>
              <a:rPr lang="en-GB" sz="2000" dirty="0">
                <a:latin typeface="Garamond" pitchFamily="18" charset="0"/>
              </a:rPr>
              <a:t> </a:t>
            </a:r>
            <a:r>
              <a:rPr lang="en-GB" sz="2000" dirty="0" err="1">
                <a:latin typeface="Garamond" pitchFamily="18" charset="0"/>
              </a:rPr>
              <a:t>önce</a:t>
            </a:r>
            <a:r>
              <a:rPr lang="en-GB" sz="2000" dirty="0">
                <a:latin typeface="Garamond" pitchFamily="18" charset="0"/>
              </a:rPr>
              <a:t> 10-15 </a:t>
            </a:r>
            <a:r>
              <a:rPr lang="en-GB" sz="2000" dirty="0" err="1">
                <a:latin typeface="Garamond" pitchFamily="18" charset="0"/>
              </a:rPr>
              <a:t>gün</a:t>
            </a:r>
            <a:r>
              <a:rPr lang="en-GB" sz="2000" dirty="0">
                <a:latin typeface="Garamond" pitchFamily="18" charset="0"/>
              </a:rPr>
              <a:t> </a:t>
            </a:r>
            <a:r>
              <a:rPr lang="en-GB" sz="2000" dirty="0" err="1">
                <a:latin typeface="Garamond" pitchFamily="18" charset="0"/>
              </a:rPr>
              <a:t>beklenmesi</a:t>
            </a:r>
            <a:r>
              <a:rPr lang="en-GB" sz="2000" dirty="0">
                <a:latin typeface="Garamond" pitchFamily="18" charset="0"/>
              </a:rPr>
              <a:t> </a:t>
            </a:r>
            <a:r>
              <a:rPr lang="en-GB" sz="2000" dirty="0" err="1">
                <a:latin typeface="Garamond" pitchFamily="18" charset="0"/>
              </a:rPr>
              <a:t>tavsiye</a:t>
            </a:r>
            <a:r>
              <a:rPr lang="en-GB" sz="2000" dirty="0">
                <a:latin typeface="Garamond" pitchFamily="18" charset="0"/>
              </a:rPr>
              <a:t> </a:t>
            </a:r>
            <a:r>
              <a:rPr lang="en-GB" sz="2000" dirty="0" err="1">
                <a:latin typeface="Garamond" pitchFamily="18" charset="0"/>
              </a:rPr>
              <a:t>edilmektedir</a:t>
            </a:r>
            <a:r>
              <a:rPr lang="en-GB" sz="2000" dirty="0">
                <a:latin typeface="Garamond" pitchFamily="18" charset="0"/>
              </a:rPr>
              <a:t>. </a:t>
            </a:r>
            <a:r>
              <a:rPr lang="en-GB" sz="2000" dirty="0" err="1">
                <a:latin typeface="Garamond" pitchFamily="18" charset="0"/>
              </a:rPr>
              <a:t>Bunun</a:t>
            </a:r>
            <a:r>
              <a:rPr lang="en-GB" sz="2000" dirty="0">
                <a:latin typeface="Garamond" pitchFamily="18" charset="0"/>
              </a:rPr>
              <a:t> </a:t>
            </a:r>
            <a:r>
              <a:rPr lang="en-GB" sz="2000" dirty="0" err="1">
                <a:latin typeface="Garamond" pitchFamily="18" charset="0"/>
              </a:rPr>
              <a:t>sebebi</a:t>
            </a:r>
            <a:r>
              <a:rPr lang="en-GB" sz="2000" dirty="0">
                <a:latin typeface="Garamond" pitchFamily="18" charset="0"/>
              </a:rPr>
              <a:t>, </a:t>
            </a:r>
            <a:r>
              <a:rPr lang="en-GB" sz="2000" dirty="0" err="1">
                <a:latin typeface="Garamond" pitchFamily="18" charset="0"/>
              </a:rPr>
              <a:t>gerek</a:t>
            </a:r>
            <a:r>
              <a:rPr lang="en-GB" sz="2000" dirty="0">
                <a:latin typeface="Garamond" pitchFamily="18" charset="0"/>
              </a:rPr>
              <a:t> </a:t>
            </a:r>
            <a:r>
              <a:rPr lang="en-GB" sz="2000" dirty="0" err="1">
                <a:latin typeface="Garamond" pitchFamily="18" charset="0"/>
              </a:rPr>
              <a:t>bahçe</a:t>
            </a:r>
            <a:r>
              <a:rPr lang="en-GB" sz="2000" dirty="0">
                <a:latin typeface="Garamond" pitchFamily="18" charset="0"/>
              </a:rPr>
              <a:t> </a:t>
            </a:r>
            <a:r>
              <a:rPr lang="en-GB" sz="2000" dirty="0" err="1">
                <a:latin typeface="Garamond" pitchFamily="18" charset="0"/>
              </a:rPr>
              <a:t>içinde</a:t>
            </a:r>
            <a:r>
              <a:rPr lang="en-GB" sz="2000" dirty="0">
                <a:latin typeface="Garamond" pitchFamily="18" charset="0"/>
              </a:rPr>
              <a:t> </a:t>
            </a:r>
            <a:r>
              <a:rPr lang="en-GB" sz="2000" dirty="0" err="1">
                <a:latin typeface="Garamond" pitchFamily="18" charset="0"/>
              </a:rPr>
              <a:t>gerekse</a:t>
            </a:r>
            <a:r>
              <a:rPr lang="en-GB" sz="2000" dirty="0">
                <a:latin typeface="Garamond" pitchFamily="18" charset="0"/>
              </a:rPr>
              <a:t> </a:t>
            </a:r>
            <a:r>
              <a:rPr lang="en-GB" sz="2000" dirty="0" err="1">
                <a:latin typeface="Garamond" pitchFamily="18" charset="0"/>
              </a:rPr>
              <a:t>bahçe</a:t>
            </a:r>
            <a:r>
              <a:rPr lang="en-GB" sz="2000" dirty="0">
                <a:latin typeface="Garamond" pitchFamily="18" charset="0"/>
              </a:rPr>
              <a:t> </a:t>
            </a:r>
            <a:r>
              <a:rPr lang="en-GB" sz="2000" dirty="0" err="1">
                <a:latin typeface="Garamond" pitchFamily="18" charset="0"/>
              </a:rPr>
              <a:t>civarında</a:t>
            </a:r>
            <a:r>
              <a:rPr lang="en-GB" sz="2000" dirty="0">
                <a:latin typeface="Garamond" pitchFamily="18" charset="0"/>
              </a:rPr>
              <a:t> </a:t>
            </a:r>
            <a:r>
              <a:rPr lang="en-GB" sz="2000" dirty="0" err="1">
                <a:latin typeface="Garamond" pitchFamily="18" charset="0"/>
              </a:rPr>
              <a:t>bol</a:t>
            </a:r>
            <a:r>
              <a:rPr lang="en-GB" sz="2000" dirty="0">
                <a:latin typeface="Garamond" pitchFamily="18" charset="0"/>
              </a:rPr>
              <a:t> </a:t>
            </a:r>
            <a:r>
              <a:rPr lang="en-GB" sz="2000" dirty="0" err="1">
                <a:latin typeface="Garamond" pitchFamily="18" charset="0"/>
              </a:rPr>
              <a:t>miktarda</a:t>
            </a:r>
            <a:r>
              <a:rPr lang="en-GB" sz="2000" dirty="0">
                <a:latin typeface="Garamond" pitchFamily="18" charset="0"/>
              </a:rPr>
              <a:t> </a:t>
            </a:r>
            <a:r>
              <a:rPr lang="en-GB" sz="2000" dirty="0" err="1">
                <a:latin typeface="Garamond" pitchFamily="18" charset="0"/>
              </a:rPr>
              <a:t>bulunan</a:t>
            </a:r>
            <a:r>
              <a:rPr lang="en-GB" sz="2000" dirty="0">
                <a:latin typeface="Garamond" pitchFamily="18" charset="0"/>
              </a:rPr>
              <a:t> </a:t>
            </a:r>
            <a:r>
              <a:rPr lang="en-GB" sz="2000" dirty="0" err="1">
                <a:latin typeface="Garamond" pitchFamily="18" charset="0"/>
              </a:rPr>
              <a:t>parazitoit</a:t>
            </a:r>
            <a:r>
              <a:rPr lang="en-GB" sz="2000" dirty="0">
                <a:latin typeface="Garamond" pitchFamily="18" charset="0"/>
              </a:rPr>
              <a:t> </a:t>
            </a:r>
            <a:r>
              <a:rPr lang="en-GB" sz="2000" dirty="0" err="1">
                <a:latin typeface="Garamond" pitchFamily="18" charset="0"/>
              </a:rPr>
              <a:t>ve</a:t>
            </a:r>
            <a:r>
              <a:rPr lang="en-GB" sz="2000" dirty="0">
                <a:latin typeface="Garamond" pitchFamily="18" charset="0"/>
              </a:rPr>
              <a:t> </a:t>
            </a:r>
            <a:r>
              <a:rPr lang="en-GB" sz="2000" dirty="0" err="1">
                <a:latin typeface="Garamond" pitchFamily="18" charset="0"/>
              </a:rPr>
              <a:t>predatörlerin</a:t>
            </a:r>
            <a:r>
              <a:rPr lang="en-GB" sz="2000" dirty="0">
                <a:latin typeface="Garamond" pitchFamily="18" charset="0"/>
              </a:rPr>
              <a:t> </a:t>
            </a:r>
            <a:r>
              <a:rPr lang="en-GB" sz="2000" dirty="0" err="1">
                <a:latin typeface="Garamond" pitchFamily="18" charset="0"/>
              </a:rPr>
              <a:t>varlığıdır</a:t>
            </a:r>
            <a:r>
              <a:rPr lang="en-GB" sz="2000" dirty="0">
                <a:latin typeface="Garamond" pitchFamily="18" charset="0"/>
              </a:rPr>
              <a:t>. </a:t>
            </a:r>
            <a:r>
              <a:rPr lang="en-GB" sz="2000" dirty="0" err="1">
                <a:latin typeface="Garamond" pitchFamily="18" charset="0"/>
              </a:rPr>
              <a:t>Ancak</a:t>
            </a:r>
            <a:r>
              <a:rPr lang="en-GB" sz="2000" dirty="0">
                <a:latin typeface="Garamond" pitchFamily="18" charset="0"/>
              </a:rPr>
              <a:t> </a:t>
            </a:r>
            <a:r>
              <a:rPr lang="en-GB" sz="2000" dirty="0" err="1">
                <a:latin typeface="Garamond" pitchFamily="18" charset="0"/>
              </a:rPr>
              <a:t>bu</a:t>
            </a:r>
            <a:r>
              <a:rPr lang="en-GB" sz="2000" dirty="0">
                <a:latin typeface="Garamond" pitchFamily="18" charset="0"/>
              </a:rPr>
              <a:t> </a:t>
            </a:r>
            <a:r>
              <a:rPr lang="en-GB" sz="2000" dirty="0" err="1">
                <a:latin typeface="Garamond" pitchFamily="18" charset="0"/>
              </a:rPr>
              <a:t>sürenin</a:t>
            </a:r>
            <a:r>
              <a:rPr lang="en-GB" sz="2000" dirty="0">
                <a:latin typeface="Garamond" pitchFamily="18" charset="0"/>
              </a:rPr>
              <a:t> </a:t>
            </a:r>
            <a:r>
              <a:rPr lang="en-GB" sz="2000" dirty="0" err="1">
                <a:latin typeface="Garamond" pitchFamily="18" charset="0"/>
              </a:rPr>
              <a:t>sonunda</a:t>
            </a:r>
            <a:r>
              <a:rPr lang="en-GB" sz="2000" dirty="0">
                <a:latin typeface="Garamond" pitchFamily="18" charset="0"/>
              </a:rPr>
              <a:t> </a:t>
            </a:r>
            <a:r>
              <a:rPr lang="en-GB" sz="2000" dirty="0" err="1">
                <a:latin typeface="Garamond" pitchFamily="18" charset="0"/>
              </a:rPr>
              <a:t>doğal</a:t>
            </a:r>
            <a:r>
              <a:rPr lang="en-GB" sz="2000" dirty="0">
                <a:latin typeface="Garamond" pitchFamily="18" charset="0"/>
              </a:rPr>
              <a:t> </a:t>
            </a:r>
            <a:r>
              <a:rPr lang="en-GB" sz="2000" dirty="0" err="1">
                <a:latin typeface="Garamond" pitchFamily="18" charset="0"/>
              </a:rPr>
              <a:t>baskının</a:t>
            </a:r>
            <a:r>
              <a:rPr lang="en-GB" sz="2000" dirty="0">
                <a:latin typeface="Garamond" pitchFamily="18" charset="0"/>
              </a:rPr>
              <a:t> </a:t>
            </a:r>
            <a:r>
              <a:rPr lang="en-GB" sz="2000" dirty="0" err="1">
                <a:latin typeface="Garamond" pitchFamily="18" charset="0"/>
              </a:rPr>
              <a:t>oluşmadığının</a:t>
            </a:r>
            <a:r>
              <a:rPr lang="en-GB" sz="2000" dirty="0">
                <a:latin typeface="Garamond" pitchFamily="18" charset="0"/>
              </a:rPr>
              <a:t> </a:t>
            </a:r>
            <a:r>
              <a:rPr lang="en-GB" sz="2000" dirty="0" err="1">
                <a:latin typeface="Garamond" pitchFamily="18" charset="0"/>
              </a:rPr>
              <a:t>tespit</a:t>
            </a:r>
            <a:r>
              <a:rPr lang="en-GB" sz="2000" dirty="0">
                <a:latin typeface="Garamond" pitchFamily="18" charset="0"/>
              </a:rPr>
              <a:t> </a:t>
            </a:r>
            <a:r>
              <a:rPr lang="en-GB" sz="2000" dirty="0" err="1">
                <a:latin typeface="Garamond" pitchFamily="18" charset="0"/>
              </a:rPr>
              <a:t>edilmesi</a:t>
            </a:r>
            <a:r>
              <a:rPr lang="en-GB" sz="2000" dirty="0">
                <a:latin typeface="Garamond" pitchFamily="18" charset="0"/>
              </a:rPr>
              <a:t> </a:t>
            </a:r>
            <a:r>
              <a:rPr lang="en-GB" sz="2000" dirty="0" err="1">
                <a:latin typeface="Garamond" pitchFamily="18" charset="0"/>
              </a:rPr>
              <a:t>durumunda</a:t>
            </a:r>
            <a:r>
              <a:rPr lang="en-GB" sz="2000" dirty="0">
                <a:latin typeface="Garamond" pitchFamily="18" charset="0"/>
              </a:rPr>
              <a:t>, 1000 litre </a:t>
            </a:r>
            <a:r>
              <a:rPr lang="en-GB" sz="2000" dirty="0" err="1">
                <a:latin typeface="Garamond" pitchFamily="18" charset="0"/>
              </a:rPr>
              <a:t>suya</a:t>
            </a:r>
            <a:r>
              <a:rPr lang="en-GB" sz="2000" dirty="0">
                <a:latin typeface="Garamond" pitchFamily="18" charset="0"/>
              </a:rPr>
              <a:t> 10 kg </a:t>
            </a:r>
            <a:r>
              <a:rPr lang="en-GB" sz="2000" dirty="0" err="1">
                <a:latin typeface="Garamond" pitchFamily="18" charset="0"/>
              </a:rPr>
              <a:t>jel</a:t>
            </a:r>
            <a:r>
              <a:rPr lang="en-GB" sz="2000" dirty="0">
                <a:latin typeface="Garamond" pitchFamily="18" charset="0"/>
              </a:rPr>
              <a:t> </a:t>
            </a:r>
            <a:r>
              <a:rPr lang="en-GB" sz="2000" dirty="0" err="1">
                <a:latin typeface="Garamond" pitchFamily="18" charset="0"/>
              </a:rPr>
              <a:t>arap</a:t>
            </a:r>
            <a:r>
              <a:rPr lang="en-GB" sz="2000" dirty="0">
                <a:latin typeface="Garamond" pitchFamily="18" charset="0"/>
              </a:rPr>
              <a:t> </a:t>
            </a:r>
            <a:r>
              <a:rPr lang="en-GB" sz="2000" dirty="0" err="1">
                <a:latin typeface="Garamond" pitchFamily="18" charset="0"/>
              </a:rPr>
              <a:t>sabunu</a:t>
            </a:r>
            <a:r>
              <a:rPr lang="en-GB" sz="2000" dirty="0">
                <a:latin typeface="Garamond" pitchFamily="18" charset="0"/>
              </a:rPr>
              <a:t> </a:t>
            </a:r>
            <a:r>
              <a:rPr lang="en-GB" sz="2000" dirty="0" err="1">
                <a:latin typeface="Garamond" pitchFamily="18" charset="0"/>
              </a:rPr>
              <a:t>veya</a:t>
            </a:r>
            <a:r>
              <a:rPr lang="en-GB" sz="2000" dirty="0">
                <a:latin typeface="Garamond" pitchFamily="18" charset="0"/>
              </a:rPr>
              <a:t> 12 litre mineral </a:t>
            </a:r>
            <a:r>
              <a:rPr lang="en-GB" sz="2000" dirty="0" err="1">
                <a:latin typeface="Garamond" pitchFamily="18" charset="0"/>
              </a:rPr>
              <a:t>yağ</a:t>
            </a:r>
            <a:r>
              <a:rPr lang="en-GB" sz="2000" dirty="0">
                <a:latin typeface="Garamond" pitchFamily="18" charset="0"/>
              </a:rPr>
              <a:t> </a:t>
            </a:r>
            <a:r>
              <a:rPr lang="en-GB" sz="2000" dirty="0" err="1">
                <a:latin typeface="Garamond" pitchFamily="18" charset="0"/>
              </a:rPr>
              <a:t>konularak</a:t>
            </a:r>
            <a:r>
              <a:rPr lang="en-GB" sz="2000" dirty="0">
                <a:latin typeface="Garamond" pitchFamily="18" charset="0"/>
              </a:rPr>
              <a:t> </a:t>
            </a:r>
            <a:r>
              <a:rPr lang="en-GB" sz="2000" dirty="0" err="1">
                <a:latin typeface="Garamond" pitchFamily="18" charset="0"/>
              </a:rPr>
              <a:t>ağaçlar</a:t>
            </a:r>
            <a:r>
              <a:rPr lang="en-GB" sz="2000" dirty="0">
                <a:latin typeface="Garamond" pitchFamily="18" charset="0"/>
              </a:rPr>
              <a:t> </a:t>
            </a:r>
            <a:r>
              <a:rPr lang="en-GB" sz="2000" dirty="0" err="1">
                <a:latin typeface="Garamond" pitchFamily="18" charset="0"/>
              </a:rPr>
              <a:t>yıkanır</a:t>
            </a:r>
            <a:r>
              <a:rPr lang="en-GB" sz="2000" dirty="0">
                <a:latin typeface="Garamond" pitchFamily="18" charset="0"/>
              </a:rPr>
              <a:t>. </a:t>
            </a:r>
            <a:r>
              <a:rPr lang="en-GB" sz="2000" dirty="0">
                <a:solidFill>
                  <a:srgbClr val="FF0000"/>
                </a:solidFill>
                <a:latin typeface="Garamond" pitchFamily="18" charset="0"/>
              </a:rPr>
              <a:t>(Bu </a:t>
            </a:r>
            <a:r>
              <a:rPr lang="en-GB" sz="2000" dirty="0" err="1">
                <a:solidFill>
                  <a:srgbClr val="FF0000"/>
                </a:solidFill>
                <a:latin typeface="Garamond" pitchFamily="18" charset="0"/>
              </a:rPr>
              <a:t>uygulama</a:t>
            </a:r>
            <a:r>
              <a:rPr lang="en-GB" sz="2000" dirty="0">
                <a:solidFill>
                  <a:srgbClr val="FF0000"/>
                </a:solidFill>
                <a:latin typeface="Garamond" pitchFamily="18" charset="0"/>
              </a:rPr>
              <a:t>, </a:t>
            </a:r>
            <a:r>
              <a:rPr lang="en-GB" sz="2000" dirty="0" err="1">
                <a:solidFill>
                  <a:srgbClr val="FF0000"/>
                </a:solidFill>
                <a:latin typeface="Garamond" pitchFamily="18" charset="0"/>
              </a:rPr>
              <a:t>kükürt</a:t>
            </a:r>
            <a:r>
              <a:rPr lang="en-GB" sz="2000" dirty="0">
                <a:solidFill>
                  <a:srgbClr val="FF0000"/>
                </a:solidFill>
                <a:latin typeface="Garamond" pitchFamily="18" charset="0"/>
              </a:rPr>
              <a:t> </a:t>
            </a:r>
            <a:r>
              <a:rPr lang="en-GB" sz="2000" dirty="0" err="1">
                <a:solidFill>
                  <a:srgbClr val="FF0000"/>
                </a:solidFill>
                <a:latin typeface="Garamond" pitchFamily="18" charset="0"/>
              </a:rPr>
              <a:t>uygulamasından</a:t>
            </a:r>
            <a:r>
              <a:rPr lang="en-GB" sz="2000" dirty="0">
                <a:solidFill>
                  <a:srgbClr val="FF0000"/>
                </a:solidFill>
                <a:latin typeface="Garamond" pitchFamily="18" charset="0"/>
              </a:rPr>
              <a:t> </a:t>
            </a:r>
            <a:r>
              <a:rPr lang="en-GB" sz="2000" dirty="0" err="1">
                <a:solidFill>
                  <a:srgbClr val="FF0000"/>
                </a:solidFill>
                <a:latin typeface="Garamond" pitchFamily="18" charset="0"/>
              </a:rPr>
              <a:t>en</a:t>
            </a:r>
            <a:r>
              <a:rPr lang="en-GB" sz="2000" dirty="0">
                <a:solidFill>
                  <a:srgbClr val="FF0000"/>
                </a:solidFill>
                <a:latin typeface="Garamond" pitchFamily="18" charset="0"/>
              </a:rPr>
              <a:t> </a:t>
            </a:r>
            <a:r>
              <a:rPr lang="en-GB" sz="2000" dirty="0" err="1">
                <a:solidFill>
                  <a:srgbClr val="FF0000"/>
                </a:solidFill>
                <a:latin typeface="Garamond" pitchFamily="18" charset="0"/>
              </a:rPr>
              <a:t>az</a:t>
            </a:r>
            <a:r>
              <a:rPr lang="en-GB" sz="2000" dirty="0">
                <a:solidFill>
                  <a:srgbClr val="FF0000"/>
                </a:solidFill>
                <a:latin typeface="Garamond" pitchFamily="18" charset="0"/>
              </a:rPr>
              <a:t> 1 ay </a:t>
            </a:r>
            <a:r>
              <a:rPr lang="en-GB" sz="2000" dirty="0" err="1">
                <a:solidFill>
                  <a:srgbClr val="FF0000"/>
                </a:solidFill>
                <a:latin typeface="Garamond" pitchFamily="18" charset="0"/>
              </a:rPr>
              <a:t>sonra</a:t>
            </a:r>
            <a:r>
              <a:rPr lang="en-GB" sz="2000" dirty="0">
                <a:solidFill>
                  <a:srgbClr val="FF0000"/>
                </a:solidFill>
                <a:latin typeface="Garamond" pitchFamily="18" charset="0"/>
              </a:rPr>
              <a:t> </a:t>
            </a:r>
            <a:r>
              <a:rPr lang="en-GB" sz="2000" dirty="0" err="1">
                <a:solidFill>
                  <a:srgbClr val="FF0000"/>
                </a:solidFill>
                <a:latin typeface="Garamond" pitchFamily="18" charset="0"/>
              </a:rPr>
              <a:t>yapılmalıdır</a:t>
            </a:r>
            <a:r>
              <a:rPr lang="en-GB" sz="2000" dirty="0">
                <a:solidFill>
                  <a:srgbClr val="FF0000"/>
                </a:solidFill>
                <a:latin typeface="Garamond" pitchFamily="18" charset="0"/>
              </a:rPr>
              <a:t>.)</a:t>
            </a:r>
            <a:endParaRPr lang="tr-TR" sz="2000" dirty="0">
              <a:solidFill>
                <a:srgbClr val="FF0000"/>
              </a:solidFill>
              <a:latin typeface="Garamond" pitchFamily="18" charset="0"/>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469" t="49772" r="34378" b="30670"/>
          <a:stretch/>
        </p:blipFill>
        <p:spPr bwMode="auto">
          <a:xfrm>
            <a:off x="3723171" y="4164329"/>
            <a:ext cx="2876091" cy="207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469" t="25144" r="34925" b="62590"/>
          <a:stretch/>
        </p:blipFill>
        <p:spPr bwMode="auto">
          <a:xfrm>
            <a:off x="3736083" y="1211358"/>
            <a:ext cx="2791171" cy="2381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9335918" y="3501008"/>
            <a:ext cx="2591936" cy="646331"/>
          </a:xfrm>
          <a:prstGeom prst="rect">
            <a:avLst/>
          </a:prstGeom>
        </p:spPr>
        <p:txBody>
          <a:bodyPr wrap="square">
            <a:spAutoFit/>
          </a:bodyPr>
          <a:lstStyle/>
          <a:p>
            <a:pPr algn="just"/>
            <a:r>
              <a:rPr lang="en-GB" dirty="0" err="1" smtClean="0">
                <a:latin typeface="Garamond" pitchFamily="18" charset="0"/>
              </a:rPr>
              <a:t>Stethorus</a:t>
            </a:r>
            <a:r>
              <a:rPr lang="en-GB" dirty="0" smtClean="0">
                <a:latin typeface="Garamond" pitchFamily="18" charset="0"/>
              </a:rPr>
              <a:t> </a:t>
            </a:r>
            <a:r>
              <a:rPr lang="en-GB" dirty="0">
                <a:latin typeface="Garamond" pitchFamily="18" charset="0"/>
              </a:rPr>
              <a:t>sp</a:t>
            </a:r>
            <a:r>
              <a:rPr lang="en-GB" dirty="0" smtClean="0">
                <a:latin typeface="Garamond" pitchFamily="18" charset="0"/>
              </a:rPr>
              <a:t>.</a:t>
            </a:r>
            <a:r>
              <a:rPr lang="tr-TR" dirty="0" smtClean="0">
                <a:latin typeface="Garamond" pitchFamily="18" charset="0"/>
              </a:rPr>
              <a:t>’</a:t>
            </a:r>
            <a:r>
              <a:rPr lang="tr-TR" dirty="0" err="1" smtClean="0">
                <a:latin typeface="Garamond" pitchFamily="18" charset="0"/>
              </a:rPr>
              <a:t>nin</a:t>
            </a:r>
            <a:r>
              <a:rPr lang="tr-TR" dirty="0" smtClean="0">
                <a:latin typeface="Garamond" pitchFamily="18" charset="0"/>
              </a:rPr>
              <a:t> e</a:t>
            </a:r>
            <a:r>
              <a:rPr lang="en-GB" dirty="0" err="1" smtClean="0">
                <a:latin typeface="Garamond" pitchFamily="18" charset="0"/>
              </a:rPr>
              <a:t>rgin</a:t>
            </a:r>
            <a:r>
              <a:rPr lang="en-GB" dirty="0" smtClean="0">
                <a:latin typeface="Garamond" pitchFamily="18" charset="0"/>
              </a:rPr>
              <a:t> </a:t>
            </a:r>
            <a:r>
              <a:rPr lang="en-GB" dirty="0" err="1">
                <a:latin typeface="Garamond" pitchFamily="18" charset="0"/>
              </a:rPr>
              <a:t>ve</a:t>
            </a:r>
            <a:r>
              <a:rPr lang="en-GB" dirty="0">
                <a:latin typeface="Garamond" pitchFamily="18" charset="0"/>
              </a:rPr>
              <a:t> </a:t>
            </a:r>
            <a:r>
              <a:rPr lang="en-GB" dirty="0" err="1" smtClean="0">
                <a:latin typeface="Garamond" pitchFamily="18" charset="0"/>
              </a:rPr>
              <a:t>larvası</a:t>
            </a:r>
            <a:endParaRPr lang="tr-TR" dirty="0">
              <a:latin typeface="Garamond" pitchFamily="18" charset="0"/>
            </a:endParaRPr>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653" t="25362" r="22893" b="45090"/>
          <a:stretch/>
        </p:blipFill>
        <p:spPr bwMode="auto">
          <a:xfrm>
            <a:off x="9443930" y="1459778"/>
            <a:ext cx="2555932" cy="208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284" y="4146232"/>
            <a:ext cx="2285290" cy="210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3266" t="5591" b="4103"/>
          <a:stretch/>
        </p:blipFill>
        <p:spPr bwMode="auto">
          <a:xfrm>
            <a:off x="9479934" y="4164330"/>
            <a:ext cx="2519928" cy="2091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7090391" y="6202321"/>
            <a:ext cx="1669111" cy="369332"/>
          </a:xfrm>
          <a:prstGeom prst="rect">
            <a:avLst/>
          </a:prstGeom>
        </p:spPr>
        <p:txBody>
          <a:bodyPr wrap="none">
            <a:spAutoFit/>
          </a:bodyPr>
          <a:lstStyle/>
          <a:p>
            <a:r>
              <a:rPr lang="en-GB" dirty="0" err="1">
                <a:latin typeface="Garamond" pitchFamily="18" charset="0"/>
              </a:rPr>
              <a:t>Chrysopa</a:t>
            </a:r>
            <a:r>
              <a:rPr lang="en-GB" dirty="0">
                <a:latin typeface="Garamond" pitchFamily="18" charset="0"/>
              </a:rPr>
              <a:t> </a:t>
            </a:r>
            <a:r>
              <a:rPr lang="en-GB" dirty="0" err="1" smtClean="0">
                <a:latin typeface="Garamond" pitchFamily="18" charset="0"/>
              </a:rPr>
              <a:t>larvası</a:t>
            </a:r>
            <a:endParaRPr lang="tr-TR" dirty="0">
              <a:latin typeface="Garamond" pitchFamily="18" charset="0"/>
            </a:endParaRPr>
          </a:p>
        </p:txBody>
      </p:sp>
      <p:sp>
        <p:nvSpPr>
          <p:cNvPr id="11" name="Dikdörtgen 10"/>
          <p:cNvSpPr/>
          <p:nvPr/>
        </p:nvSpPr>
        <p:spPr>
          <a:xfrm>
            <a:off x="9464276" y="6165304"/>
            <a:ext cx="1239442" cy="369332"/>
          </a:xfrm>
          <a:prstGeom prst="rect">
            <a:avLst/>
          </a:prstGeom>
        </p:spPr>
        <p:txBody>
          <a:bodyPr wrap="none">
            <a:spAutoFit/>
          </a:bodyPr>
          <a:lstStyle/>
          <a:p>
            <a:r>
              <a:rPr lang="en-GB" dirty="0" err="1">
                <a:latin typeface="Garamond" pitchFamily="18" charset="0"/>
              </a:rPr>
              <a:t>Avcı</a:t>
            </a:r>
            <a:r>
              <a:rPr lang="en-GB" dirty="0">
                <a:latin typeface="Garamond" pitchFamily="18" charset="0"/>
              </a:rPr>
              <a:t> </a:t>
            </a:r>
            <a:r>
              <a:rPr lang="en-GB" dirty="0" err="1">
                <a:latin typeface="Garamond" pitchFamily="18" charset="0"/>
              </a:rPr>
              <a:t>akarlar</a:t>
            </a:r>
            <a:endParaRPr lang="tr-TR" dirty="0">
              <a:latin typeface="Garamond" pitchFamily="18" charset="0"/>
            </a:endParaRPr>
          </a:p>
        </p:txBody>
      </p:sp>
      <p:sp>
        <p:nvSpPr>
          <p:cNvPr id="12" name="Dikdörtgen 11"/>
          <p:cNvSpPr/>
          <p:nvPr/>
        </p:nvSpPr>
        <p:spPr>
          <a:xfrm>
            <a:off x="7157037" y="1069286"/>
            <a:ext cx="4770465" cy="415498"/>
          </a:xfrm>
          <a:prstGeom prst="rect">
            <a:avLst/>
          </a:prstGeom>
        </p:spPr>
        <p:txBody>
          <a:bodyPr wrap="square">
            <a:spAutoFit/>
          </a:bodyPr>
          <a:lstStyle/>
          <a:p>
            <a:r>
              <a:rPr lang="en-GB" sz="2100" b="1" u="sng" dirty="0" err="1" smtClean="0">
                <a:solidFill>
                  <a:srgbClr val="FF0000"/>
                </a:solidFill>
              </a:rPr>
              <a:t>Kırmızı</a:t>
            </a:r>
            <a:r>
              <a:rPr lang="tr-TR" sz="2100" b="1" u="sng" dirty="0" smtClean="0">
                <a:solidFill>
                  <a:srgbClr val="FF0000"/>
                </a:solidFill>
              </a:rPr>
              <a:t>  Ö</a:t>
            </a:r>
            <a:r>
              <a:rPr lang="en-GB" sz="2100" b="1" u="sng" dirty="0" err="1" smtClean="0">
                <a:solidFill>
                  <a:srgbClr val="FF0000"/>
                </a:solidFill>
              </a:rPr>
              <a:t>rümcekler</a:t>
            </a:r>
            <a:r>
              <a:rPr lang="tr-TR" sz="2100" b="1" u="sng" dirty="0" smtClean="0">
                <a:solidFill>
                  <a:srgbClr val="FF0000"/>
                </a:solidFill>
              </a:rPr>
              <a:t>in  Doğal  Düşmanları</a:t>
            </a:r>
            <a:endParaRPr lang="tr-TR" sz="2100" u="sng" dirty="0"/>
          </a:p>
        </p:txBody>
      </p:sp>
      <p:pic>
        <p:nvPicPr>
          <p:cNvPr id="2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9248" t="25038" r="13330" b="50795"/>
          <a:stretch/>
        </p:blipFill>
        <p:spPr bwMode="auto">
          <a:xfrm>
            <a:off x="7050277" y="1459778"/>
            <a:ext cx="2213281" cy="208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Metin kutusu 25"/>
          <p:cNvSpPr txBox="1"/>
          <p:nvPr/>
        </p:nvSpPr>
        <p:spPr>
          <a:xfrm>
            <a:off x="7031407" y="3573016"/>
            <a:ext cx="2160143" cy="369332"/>
          </a:xfrm>
          <a:prstGeom prst="rect">
            <a:avLst/>
          </a:prstGeom>
          <a:noFill/>
        </p:spPr>
        <p:txBody>
          <a:bodyPr wrap="none" rtlCol="0">
            <a:spAutoFit/>
          </a:bodyPr>
          <a:lstStyle/>
          <a:p>
            <a:r>
              <a:rPr lang="tr-TR" dirty="0" smtClean="0">
                <a:latin typeface="Garamond" pitchFamily="18" charset="0"/>
              </a:rPr>
              <a:t>Altı noktalı avcı </a:t>
            </a:r>
            <a:r>
              <a:rPr lang="tr-TR" dirty="0" err="1" smtClean="0">
                <a:latin typeface="Garamond" pitchFamily="18" charset="0"/>
              </a:rPr>
              <a:t>thrips</a:t>
            </a:r>
            <a:endParaRPr lang="tr-TR" dirty="0">
              <a:latin typeface="Garamond" pitchFamily="18" charset="0"/>
            </a:endParaRPr>
          </a:p>
        </p:txBody>
      </p:sp>
    </p:spTree>
    <p:extLst>
      <p:ext uri="{BB962C8B-B14F-4D97-AF65-F5344CB8AC3E}">
        <p14:creationId xmlns:p14="http://schemas.microsoft.com/office/powerpoint/2010/main" val="3902711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3491277" cy="492443"/>
          </a:xfrm>
          <a:prstGeom prst="rect">
            <a:avLst/>
          </a:prstGeom>
        </p:spPr>
        <p:txBody>
          <a:bodyPr wrap="none">
            <a:spAutoFit/>
          </a:bodyPr>
          <a:lstStyle/>
          <a:p>
            <a:r>
              <a:rPr lang="tr-TR" sz="2600" b="1" dirty="0">
                <a:solidFill>
                  <a:srgbClr val="FF0000"/>
                </a:solidFill>
                <a:latin typeface="Garamond" pitchFamily="18" charset="0"/>
              </a:rPr>
              <a:t>Yaprak </a:t>
            </a:r>
            <a:r>
              <a:rPr lang="tr-TR" sz="2600" b="1" dirty="0" smtClean="0">
                <a:solidFill>
                  <a:srgbClr val="FF0000"/>
                </a:solidFill>
                <a:latin typeface="Garamond" pitchFamily="18" charset="0"/>
              </a:rPr>
              <a:t>Biti Mücadelesi</a:t>
            </a:r>
            <a:endParaRPr lang="en-US" sz="2600" b="1" dirty="0">
              <a:solidFill>
                <a:srgbClr val="FF0000"/>
              </a:solidFill>
              <a:latin typeface="Garamond" pitchFamily="18" charset="0"/>
            </a:endParaRPr>
          </a:p>
        </p:txBody>
      </p:sp>
      <p:sp>
        <p:nvSpPr>
          <p:cNvPr id="15" name="Metin kutusu 14"/>
          <p:cNvSpPr txBox="1"/>
          <p:nvPr/>
        </p:nvSpPr>
        <p:spPr>
          <a:xfrm>
            <a:off x="10659050" y="-36676"/>
            <a:ext cx="1556836" cy="369332"/>
          </a:xfrm>
          <a:prstGeom prst="rect">
            <a:avLst/>
          </a:prstGeom>
          <a:noFill/>
        </p:spPr>
        <p:txBody>
          <a:bodyPr wrap="none" rtlCol="0">
            <a:spAutoFit/>
          </a:bodyPr>
          <a:lstStyle/>
          <a:p>
            <a:r>
              <a:rPr lang="tr-TR" b="1" dirty="0" smtClean="0">
                <a:latin typeface="Garamond" pitchFamily="18" charset="0"/>
              </a:rPr>
              <a:t>BK-006 Nisan</a:t>
            </a:r>
            <a:endParaRPr lang="en-US" b="1" dirty="0">
              <a:latin typeface="Garamond" pitchFamily="18" charset="0"/>
            </a:endParaRPr>
          </a:p>
        </p:txBody>
      </p:sp>
      <p:sp>
        <p:nvSpPr>
          <p:cNvPr id="4" name="Metin kutusu 3"/>
          <p:cNvSpPr txBox="1"/>
          <p:nvPr/>
        </p:nvSpPr>
        <p:spPr>
          <a:xfrm>
            <a:off x="3439294" y="6165304"/>
            <a:ext cx="1575792" cy="369332"/>
          </a:xfrm>
          <a:prstGeom prst="rect">
            <a:avLst/>
          </a:prstGeom>
          <a:noFill/>
        </p:spPr>
        <p:txBody>
          <a:bodyPr wrap="square" rtlCol="0">
            <a:spAutoFit/>
          </a:bodyPr>
          <a:lstStyle/>
          <a:p>
            <a:r>
              <a:rPr lang="tr-TR" sz="1600" dirty="0" smtClean="0">
                <a:latin typeface="Garamond" pitchFamily="18" charset="0"/>
              </a:rPr>
              <a:t>Yaprak bit</a:t>
            </a:r>
            <a:r>
              <a:rPr lang="tr-TR" dirty="0" smtClean="0">
                <a:latin typeface="Garamond" pitchFamily="18" charset="0"/>
              </a:rPr>
              <a:t>i</a:t>
            </a:r>
            <a:endParaRPr lang="tr-TR" dirty="0">
              <a:latin typeface="Garamond" pitchFamily="18" charset="0"/>
            </a:endParaRPr>
          </a:p>
        </p:txBody>
      </p:sp>
      <p:sp>
        <p:nvSpPr>
          <p:cNvPr id="16" name="Dikdörtgen 15"/>
          <p:cNvSpPr/>
          <p:nvPr/>
        </p:nvSpPr>
        <p:spPr>
          <a:xfrm>
            <a:off x="75183" y="1340768"/>
            <a:ext cx="3283719" cy="5262979"/>
          </a:xfrm>
          <a:prstGeom prst="rect">
            <a:avLst/>
          </a:prstGeom>
        </p:spPr>
        <p:txBody>
          <a:bodyPr wrap="square">
            <a:spAutoFit/>
          </a:bodyPr>
          <a:lstStyle/>
          <a:p>
            <a:pPr algn="just"/>
            <a:r>
              <a:rPr lang="tr-TR" sz="2100" dirty="0">
                <a:latin typeface="Garamond" pitchFamily="18" charset="0"/>
              </a:rPr>
              <a:t>Taze filizlere musallat olan yaprak bitleri, meyve veren büyük ağaçlarda doğada bol miktarda bulunan </a:t>
            </a:r>
            <a:r>
              <a:rPr lang="tr-TR" sz="2100" dirty="0" err="1">
                <a:latin typeface="Garamond" pitchFamily="18" charset="0"/>
              </a:rPr>
              <a:t>predatörlerin</a:t>
            </a:r>
            <a:r>
              <a:rPr lang="tr-TR" sz="2100" dirty="0">
                <a:latin typeface="Garamond" pitchFamily="18" charset="0"/>
              </a:rPr>
              <a:t> müdahalesiyle herhangi bir zarar verememektedir. Ancak fidanlardaki yaprak bitleri gelişmeye mani olduğundan, yeterli </a:t>
            </a:r>
            <a:r>
              <a:rPr lang="tr-TR" sz="2100" dirty="0" err="1">
                <a:latin typeface="Garamond" pitchFamily="18" charset="0"/>
              </a:rPr>
              <a:t>predatör</a:t>
            </a:r>
            <a:r>
              <a:rPr lang="tr-TR" sz="2100" dirty="0">
                <a:latin typeface="Garamond" pitchFamily="18" charset="0"/>
              </a:rPr>
              <a:t> bulunmadığına kanaat getirildiği takdirde ağaçlara 1000 litre suya 12 litre mineral yağ veya 10 kg jel </a:t>
            </a:r>
            <a:r>
              <a:rPr lang="tr-TR" sz="2100" dirty="0" err="1">
                <a:latin typeface="Garamond" pitchFamily="18" charset="0"/>
              </a:rPr>
              <a:t>arap</a:t>
            </a:r>
            <a:r>
              <a:rPr lang="tr-TR" sz="2100" dirty="0">
                <a:latin typeface="Garamond" pitchFamily="18" charset="0"/>
              </a:rPr>
              <a:t> sabunu karışımı uygulanarak istenen sonuç alınır.</a:t>
            </a:r>
          </a:p>
        </p:txBody>
      </p:sp>
      <p:sp>
        <p:nvSpPr>
          <p:cNvPr id="3" name="Dikdörtgen 2"/>
          <p:cNvSpPr/>
          <p:nvPr/>
        </p:nvSpPr>
        <p:spPr>
          <a:xfrm>
            <a:off x="6618013" y="4211796"/>
            <a:ext cx="4877793" cy="338554"/>
          </a:xfrm>
          <a:prstGeom prst="rect">
            <a:avLst/>
          </a:prstGeom>
        </p:spPr>
        <p:txBody>
          <a:bodyPr wrap="square">
            <a:spAutoFit/>
          </a:bodyPr>
          <a:lstStyle/>
          <a:p>
            <a:r>
              <a:rPr lang="en-GB" sz="1600" dirty="0" err="1" smtClean="0">
                <a:latin typeface="Garamond" pitchFamily="18" charset="0"/>
              </a:rPr>
              <a:t>Yaprak</a:t>
            </a:r>
            <a:r>
              <a:rPr lang="tr-TR" sz="1600" dirty="0" smtClean="0">
                <a:latin typeface="Garamond" pitchFamily="18" charset="0"/>
              </a:rPr>
              <a:t> </a:t>
            </a:r>
            <a:r>
              <a:rPr lang="en-GB" sz="1600" dirty="0" err="1" smtClean="0">
                <a:latin typeface="Garamond" pitchFamily="18" charset="0"/>
              </a:rPr>
              <a:t>bitlerinin</a:t>
            </a:r>
            <a:r>
              <a:rPr lang="en-GB" sz="1600" dirty="0" smtClean="0">
                <a:latin typeface="Garamond" pitchFamily="18" charset="0"/>
              </a:rPr>
              <a:t> </a:t>
            </a:r>
            <a:r>
              <a:rPr lang="en-GB" sz="1600" dirty="0" err="1">
                <a:latin typeface="Garamond" pitchFamily="18" charset="0"/>
              </a:rPr>
              <a:t>doğada</a:t>
            </a:r>
            <a:r>
              <a:rPr lang="en-GB" sz="1600" dirty="0">
                <a:latin typeface="Garamond" pitchFamily="18" charset="0"/>
              </a:rPr>
              <a:t> </a:t>
            </a:r>
            <a:r>
              <a:rPr lang="en-GB" sz="1600" dirty="0" err="1">
                <a:latin typeface="Garamond" pitchFamily="18" charset="0"/>
              </a:rPr>
              <a:t>çok</a:t>
            </a:r>
            <a:r>
              <a:rPr lang="en-GB" sz="1600" dirty="0">
                <a:latin typeface="Garamond" pitchFamily="18" charset="0"/>
              </a:rPr>
              <a:t> </a:t>
            </a:r>
            <a:r>
              <a:rPr lang="en-GB" sz="1600" dirty="0" err="1">
                <a:latin typeface="Garamond" pitchFamily="18" charset="0"/>
              </a:rPr>
              <a:t>sayıda</a:t>
            </a:r>
            <a:r>
              <a:rPr lang="en-GB" sz="1600" dirty="0">
                <a:latin typeface="Garamond" pitchFamily="18" charset="0"/>
              </a:rPr>
              <a:t> </a:t>
            </a:r>
            <a:r>
              <a:rPr lang="en-GB" sz="1600" dirty="0" err="1">
                <a:latin typeface="Garamond" pitchFamily="18" charset="0"/>
              </a:rPr>
              <a:t>paraziotiti</a:t>
            </a:r>
            <a:r>
              <a:rPr lang="en-GB" sz="1600" dirty="0">
                <a:latin typeface="Garamond" pitchFamily="18" charset="0"/>
              </a:rPr>
              <a:t> </a:t>
            </a:r>
            <a:r>
              <a:rPr lang="en-GB" sz="1600" dirty="0" err="1">
                <a:latin typeface="Garamond" pitchFamily="18" charset="0"/>
              </a:rPr>
              <a:t>vardır</a:t>
            </a:r>
            <a:r>
              <a:rPr lang="en-GB" sz="1600" dirty="0">
                <a:latin typeface="Garamond" pitchFamily="18" charset="0"/>
              </a:rPr>
              <a:t>.</a:t>
            </a:r>
            <a:endParaRPr lang="tr-TR" sz="1600" dirty="0">
              <a:latin typeface="Garamond" pitchFamily="18" charset="0"/>
            </a:endParaRPr>
          </a:p>
        </p:txBody>
      </p:sp>
      <p:sp>
        <p:nvSpPr>
          <p:cNvPr id="10" name="Dikdörtgen 9"/>
          <p:cNvSpPr/>
          <p:nvPr/>
        </p:nvSpPr>
        <p:spPr>
          <a:xfrm>
            <a:off x="6568884" y="6165304"/>
            <a:ext cx="5502985" cy="584775"/>
          </a:xfrm>
          <a:prstGeom prst="rect">
            <a:avLst/>
          </a:prstGeom>
        </p:spPr>
        <p:txBody>
          <a:bodyPr wrap="square">
            <a:spAutoFit/>
          </a:bodyPr>
          <a:lstStyle/>
          <a:p>
            <a:pPr algn="just"/>
            <a:r>
              <a:rPr lang="en-GB" sz="1600" dirty="0" err="1">
                <a:latin typeface="Garamond" pitchFamily="18" charset="0"/>
              </a:rPr>
              <a:t>Gelin</a:t>
            </a:r>
            <a:r>
              <a:rPr lang="en-GB" sz="1600" dirty="0">
                <a:latin typeface="Garamond" pitchFamily="18" charset="0"/>
              </a:rPr>
              <a:t> </a:t>
            </a:r>
            <a:r>
              <a:rPr lang="en-GB" sz="1600" dirty="0" err="1" smtClean="0">
                <a:latin typeface="Garamond" pitchFamily="18" charset="0"/>
              </a:rPr>
              <a:t>böcekleri</a:t>
            </a:r>
            <a:r>
              <a:rPr lang="tr-TR" sz="1600" dirty="0" smtClean="0">
                <a:latin typeface="Garamond" pitchFamily="18" charset="0"/>
              </a:rPr>
              <a:t> (sağ) ve </a:t>
            </a:r>
            <a:r>
              <a:rPr lang="en-GB" sz="1600" dirty="0" err="1">
                <a:latin typeface="Garamond" pitchFamily="18" charset="0"/>
              </a:rPr>
              <a:t>Chrysopa</a:t>
            </a:r>
            <a:r>
              <a:rPr lang="en-GB" sz="1600" dirty="0">
                <a:latin typeface="Garamond" pitchFamily="18" charset="0"/>
              </a:rPr>
              <a:t> </a:t>
            </a:r>
            <a:r>
              <a:rPr lang="en-GB" sz="1600" dirty="0" err="1" smtClean="0">
                <a:latin typeface="Garamond" pitchFamily="18" charset="0"/>
              </a:rPr>
              <a:t>larvası</a:t>
            </a:r>
            <a:r>
              <a:rPr lang="tr-TR" sz="1600" dirty="0" smtClean="0">
                <a:latin typeface="Garamond" pitchFamily="18" charset="0"/>
              </a:rPr>
              <a:t> (sol),doğada </a:t>
            </a:r>
            <a:r>
              <a:rPr lang="en-GB" sz="1600" dirty="0" smtClean="0">
                <a:latin typeface="Garamond" pitchFamily="18" charset="0"/>
              </a:rPr>
              <a:t>en </a:t>
            </a:r>
            <a:r>
              <a:rPr lang="tr-TR" sz="1600" dirty="0" smtClean="0">
                <a:latin typeface="Garamond" pitchFamily="18" charset="0"/>
              </a:rPr>
              <a:t>y</a:t>
            </a:r>
            <a:r>
              <a:rPr lang="en-GB" sz="1600" dirty="0" err="1" smtClean="0">
                <a:latin typeface="Garamond" pitchFamily="18" charset="0"/>
              </a:rPr>
              <a:t>aygın</a:t>
            </a:r>
            <a:r>
              <a:rPr lang="tr-TR" sz="1600" dirty="0" smtClean="0">
                <a:latin typeface="Garamond" pitchFamily="18" charset="0"/>
              </a:rPr>
              <a:t> g</a:t>
            </a:r>
            <a:r>
              <a:rPr lang="en-GB" sz="1600" dirty="0" err="1" smtClean="0">
                <a:latin typeface="Garamond" pitchFamily="18" charset="0"/>
              </a:rPr>
              <a:t>örülen</a:t>
            </a:r>
            <a:r>
              <a:rPr lang="tr-TR" sz="1600" dirty="0" smtClean="0">
                <a:latin typeface="Garamond" pitchFamily="18" charset="0"/>
              </a:rPr>
              <a:t> </a:t>
            </a:r>
            <a:r>
              <a:rPr lang="en-GB" sz="1600" dirty="0" err="1" smtClean="0">
                <a:latin typeface="Garamond" pitchFamily="18" charset="0"/>
              </a:rPr>
              <a:t>yaprak</a:t>
            </a:r>
            <a:r>
              <a:rPr lang="tr-TR" sz="1600" dirty="0" smtClean="0">
                <a:latin typeface="Garamond" pitchFamily="18" charset="0"/>
              </a:rPr>
              <a:t> </a:t>
            </a:r>
            <a:r>
              <a:rPr lang="en-GB" sz="1600" dirty="0" err="1" smtClean="0">
                <a:latin typeface="Garamond" pitchFamily="18" charset="0"/>
              </a:rPr>
              <a:t>biti</a:t>
            </a:r>
            <a:r>
              <a:rPr lang="tr-TR" sz="1600" dirty="0" smtClean="0">
                <a:latin typeface="Garamond" pitchFamily="18" charset="0"/>
              </a:rPr>
              <a:t> </a:t>
            </a:r>
            <a:r>
              <a:rPr lang="en-GB" sz="1600" dirty="0" err="1" smtClean="0">
                <a:latin typeface="Garamond" pitchFamily="18" charset="0"/>
              </a:rPr>
              <a:t>avcılarıdır</a:t>
            </a:r>
            <a:endParaRPr lang="tr-TR" sz="1600" dirty="0">
              <a:latin typeface="Garamond" pitchFamily="18" charset="0"/>
            </a:endParaRPr>
          </a:p>
        </p:txBody>
      </p:sp>
      <p:sp>
        <p:nvSpPr>
          <p:cNvPr id="12" name="Dikdörtgen 11"/>
          <p:cNvSpPr/>
          <p:nvPr/>
        </p:nvSpPr>
        <p:spPr>
          <a:xfrm>
            <a:off x="7175326" y="1073238"/>
            <a:ext cx="4062266" cy="415498"/>
          </a:xfrm>
          <a:prstGeom prst="rect">
            <a:avLst/>
          </a:prstGeom>
        </p:spPr>
        <p:txBody>
          <a:bodyPr wrap="none">
            <a:spAutoFit/>
          </a:bodyPr>
          <a:lstStyle/>
          <a:p>
            <a:r>
              <a:rPr lang="tr-TR" sz="2100" b="1" u="sng" dirty="0" smtClean="0">
                <a:solidFill>
                  <a:srgbClr val="FF0000"/>
                </a:solidFill>
              </a:rPr>
              <a:t>Yaprak Bitlerinin Doğal Düşmanları</a:t>
            </a:r>
            <a:endParaRPr lang="tr-TR" sz="2100" u="sng" dirty="0"/>
          </a:p>
        </p:txBody>
      </p:sp>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6450" t="43938" r="35056" b="34640"/>
          <a:stretch/>
        </p:blipFill>
        <p:spPr bwMode="auto">
          <a:xfrm>
            <a:off x="3502918" y="1488737"/>
            <a:ext cx="2880320" cy="4676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489" t="24498" r="26306" b="65289"/>
          <a:stretch/>
        </p:blipFill>
        <p:spPr bwMode="auto">
          <a:xfrm>
            <a:off x="9173545" y="1547836"/>
            <a:ext cx="2898325" cy="273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178" t="23739" r="18472" b="65056"/>
          <a:stretch/>
        </p:blipFill>
        <p:spPr bwMode="auto">
          <a:xfrm>
            <a:off x="6702356" y="2957507"/>
            <a:ext cx="2345178" cy="132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5334" t="38971" r="16931" b="52973"/>
          <a:stretch/>
        </p:blipFill>
        <p:spPr bwMode="auto">
          <a:xfrm>
            <a:off x="6702356" y="1485120"/>
            <a:ext cx="2345178" cy="147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6350" t="57027" r="15134" b="35612"/>
          <a:stretch/>
        </p:blipFill>
        <p:spPr bwMode="auto">
          <a:xfrm>
            <a:off x="9263910" y="4653110"/>
            <a:ext cx="2807960" cy="159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7365" t="57166" r="26698" b="33112"/>
          <a:stretch/>
        </p:blipFill>
        <p:spPr bwMode="auto">
          <a:xfrm>
            <a:off x="6702356" y="4581128"/>
            <a:ext cx="2345178" cy="159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083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7858AF1D-E6D7-4B64-9545-F66A72DEE560}" type="slidenum">
              <a:rPr lang="tr-TR" smtClean="0">
                <a:solidFill>
                  <a:schemeClr val="bg1"/>
                </a:solidFill>
              </a:rPr>
              <a:pPr/>
              <a:t>8</a:t>
            </a:fld>
            <a:r>
              <a:rPr lang="tr-TR" dirty="0" smtClean="0">
                <a:solidFill>
                  <a:schemeClr val="bg1"/>
                </a:solidFill>
              </a:rPr>
              <a:t>/52</a:t>
            </a:r>
            <a:endParaRPr lang="tr-TR" dirty="0">
              <a:solidFill>
                <a:schemeClr val="bg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4135684" cy="492443"/>
          </a:xfrm>
          <a:prstGeom prst="rect">
            <a:avLst/>
          </a:prstGeom>
        </p:spPr>
        <p:txBody>
          <a:bodyPr wrap="none">
            <a:spAutoFit/>
          </a:bodyPr>
          <a:lstStyle/>
          <a:p>
            <a:r>
              <a:rPr lang="tr-TR" sz="2600" b="1" i="1" dirty="0" err="1">
                <a:solidFill>
                  <a:srgbClr val="FF0000"/>
                </a:solidFill>
                <a:latin typeface="Garamond" pitchFamily="18" charset="0"/>
              </a:rPr>
              <a:t>Botrytis</a:t>
            </a:r>
            <a:r>
              <a:rPr lang="tr-TR" sz="2600" b="1" i="1" dirty="0">
                <a:solidFill>
                  <a:srgbClr val="FF0000"/>
                </a:solidFill>
                <a:latin typeface="Garamond" pitchFamily="18" charset="0"/>
              </a:rPr>
              <a:t> </a:t>
            </a:r>
            <a:r>
              <a:rPr lang="tr-TR" sz="2600" b="1" i="1" dirty="0" err="1">
                <a:solidFill>
                  <a:srgbClr val="FF0000"/>
                </a:solidFill>
                <a:latin typeface="Garamond" pitchFamily="18" charset="0"/>
              </a:rPr>
              <a:t>cinerea</a:t>
            </a:r>
            <a:r>
              <a:rPr lang="tr-TR" sz="2600" b="1" i="1" dirty="0">
                <a:solidFill>
                  <a:srgbClr val="FF0000"/>
                </a:solidFill>
                <a:latin typeface="Garamond" pitchFamily="18" charset="0"/>
              </a:rPr>
              <a:t> </a:t>
            </a:r>
            <a:r>
              <a:rPr lang="tr-TR" sz="2600" b="1" dirty="0" smtClean="0">
                <a:solidFill>
                  <a:srgbClr val="FF0000"/>
                </a:solidFill>
                <a:latin typeface="Garamond" pitchFamily="18" charset="0"/>
              </a:rPr>
              <a:t>Mücadelesi</a:t>
            </a:r>
            <a:endParaRPr lang="en-US" sz="2600" b="1" dirty="0">
              <a:solidFill>
                <a:srgbClr val="FF0000"/>
              </a:solidFill>
              <a:latin typeface="Garamond" pitchFamily="18" charset="0"/>
            </a:endParaRPr>
          </a:p>
        </p:txBody>
      </p:sp>
      <p:sp>
        <p:nvSpPr>
          <p:cNvPr id="9" name="Dikdörtgen 8"/>
          <p:cNvSpPr/>
          <p:nvPr/>
        </p:nvSpPr>
        <p:spPr>
          <a:xfrm>
            <a:off x="155575" y="1196752"/>
            <a:ext cx="6659711" cy="2677656"/>
          </a:xfrm>
          <a:prstGeom prst="rect">
            <a:avLst/>
          </a:prstGeom>
        </p:spPr>
        <p:txBody>
          <a:bodyPr wrap="square">
            <a:spAutoFit/>
          </a:bodyPr>
          <a:lstStyle/>
          <a:p>
            <a:pPr algn="just"/>
            <a:r>
              <a:rPr lang="tr-TR" sz="2100" dirty="0">
                <a:latin typeface="Garamond" pitchFamily="18" charset="0"/>
              </a:rPr>
              <a:t>Çiçeklenme döneminde havanın yağışlı veya aşırı rutubetli geçtiği yıllarda </a:t>
            </a:r>
            <a:r>
              <a:rPr lang="tr-TR" sz="2100" i="1" dirty="0" err="1">
                <a:latin typeface="Garamond" pitchFamily="18" charset="0"/>
              </a:rPr>
              <a:t>Botrytis</a:t>
            </a:r>
            <a:r>
              <a:rPr lang="tr-TR" sz="2100" i="1" dirty="0">
                <a:latin typeface="Garamond" pitchFamily="18" charset="0"/>
              </a:rPr>
              <a:t> </a:t>
            </a:r>
            <a:r>
              <a:rPr lang="tr-TR" sz="2100" i="1" dirty="0" err="1">
                <a:latin typeface="Garamond" pitchFamily="18" charset="0"/>
              </a:rPr>
              <a:t>cinerea</a:t>
            </a:r>
            <a:r>
              <a:rPr lang="tr-TR" sz="2100" i="1" dirty="0">
                <a:latin typeface="Garamond" pitchFamily="18" charset="0"/>
              </a:rPr>
              <a:t> </a:t>
            </a:r>
            <a:r>
              <a:rPr lang="tr-TR" sz="2100" dirty="0">
                <a:latin typeface="Garamond" pitchFamily="18" charset="0"/>
              </a:rPr>
              <a:t>(Kurşuni Küf) çiçeklerde tahribat oluşturmakta, bu da özellikle limonda görüntü bozukluğuna sebep olmaktadır. Kültürel tedbir olarak </a:t>
            </a:r>
            <a:r>
              <a:rPr lang="tr-TR" sz="2100" i="1" dirty="0" err="1">
                <a:latin typeface="Garamond" pitchFamily="18" charset="0"/>
              </a:rPr>
              <a:t>Botrytis</a:t>
            </a:r>
            <a:r>
              <a:rPr lang="tr-TR" sz="2100" i="1" dirty="0">
                <a:latin typeface="Garamond" pitchFamily="18" charset="0"/>
              </a:rPr>
              <a:t> </a:t>
            </a:r>
            <a:r>
              <a:rPr lang="tr-TR" sz="2100" i="1" dirty="0" err="1">
                <a:latin typeface="Garamond" pitchFamily="18" charset="0"/>
              </a:rPr>
              <a:t>cinerea</a:t>
            </a:r>
            <a:r>
              <a:rPr lang="tr-TR" sz="2100" dirty="0">
                <a:latin typeface="Garamond" pitchFamily="18" charset="0"/>
              </a:rPr>
              <a:t> oluşumunu önlemek için ağaç tacı içine güneş ışınlarının girişini ve hava sirkülasyonunu sağlayacak şekilde budama yapılmalıdır. Çiçekte oluşan </a:t>
            </a:r>
            <a:r>
              <a:rPr lang="tr-TR" sz="2100" i="1" dirty="0" err="1">
                <a:latin typeface="Garamond" pitchFamily="18" charset="0"/>
              </a:rPr>
              <a:t>Botrytis</a:t>
            </a:r>
            <a:r>
              <a:rPr lang="tr-TR" sz="2100" i="1" dirty="0">
                <a:latin typeface="Garamond" pitchFamily="18" charset="0"/>
              </a:rPr>
              <a:t> </a:t>
            </a:r>
            <a:r>
              <a:rPr lang="tr-TR" sz="2100" i="1" dirty="0" err="1">
                <a:latin typeface="Garamond" pitchFamily="18" charset="0"/>
              </a:rPr>
              <a:t>cinerea</a:t>
            </a:r>
            <a:r>
              <a:rPr lang="tr-TR" sz="2100" i="1" dirty="0">
                <a:latin typeface="Garamond" pitchFamily="18" charset="0"/>
              </a:rPr>
              <a:t> </a:t>
            </a:r>
            <a:r>
              <a:rPr lang="tr-TR" sz="2100" dirty="0">
                <a:latin typeface="Garamond" pitchFamily="18" charset="0"/>
              </a:rPr>
              <a:t>ile mücadelede ruhsatlı </a:t>
            </a:r>
            <a:r>
              <a:rPr lang="tr-TR" sz="2100" dirty="0" err="1">
                <a:latin typeface="Garamond" pitchFamily="18" charset="0"/>
              </a:rPr>
              <a:t>fungusitler</a:t>
            </a:r>
            <a:r>
              <a:rPr lang="tr-TR" sz="2100" dirty="0">
                <a:latin typeface="Garamond" pitchFamily="18" charset="0"/>
              </a:rPr>
              <a:t> kullanılır.</a:t>
            </a:r>
            <a:endParaRPr lang="tr-TR" sz="2100" dirty="0" smtClean="0">
              <a:latin typeface="Garamond" pitchFamily="18" charset="0"/>
            </a:endParaRPr>
          </a:p>
        </p:txBody>
      </p:sp>
      <p:sp>
        <p:nvSpPr>
          <p:cNvPr id="18" name="Metin kutusu 17"/>
          <p:cNvSpPr txBox="1"/>
          <p:nvPr/>
        </p:nvSpPr>
        <p:spPr>
          <a:xfrm>
            <a:off x="10652910" y="-27384"/>
            <a:ext cx="1634984" cy="369332"/>
          </a:xfrm>
          <a:prstGeom prst="rect">
            <a:avLst/>
          </a:prstGeom>
          <a:noFill/>
        </p:spPr>
        <p:txBody>
          <a:bodyPr wrap="square" rtlCol="0">
            <a:spAutoFit/>
          </a:bodyPr>
          <a:lstStyle/>
          <a:p>
            <a:r>
              <a:rPr lang="tr-TR" b="1" dirty="0" smtClean="0">
                <a:latin typeface="Garamond" pitchFamily="18" charset="0"/>
              </a:rPr>
              <a:t>BK-007 Nisan</a:t>
            </a:r>
            <a:endParaRPr lang="en-US" b="1" dirty="0">
              <a:latin typeface="Garamond" pitchFamily="18" charset="0"/>
            </a:endParaRPr>
          </a:p>
        </p:txBody>
      </p:sp>
      <p:sp>
        <p:nvSpPr>
          <p:cNvPr id="10" name="İçerik Yer Tutucusu 1"/>
          <p:cNvSpPr>
            <a:spLocks noGrp="1"/>
          </p:cNvSpPr>
          <p:nvPr>
            <p:ph idx="1"/>
          </p:nvPr>
        </p:nvSpPr>
        <p:spPr>
          <a:xfrm>
            <a:off x="7408887" y="6240962"/>
            <a:ext cx="4185341" cy="334600"/>
          </a:xfrm>
        </p:spPr>
        <p:txBody>
          <a:bodyPr>
            <a:noAutofit/>
          </a:bodyPr>
          <a:lstStyle/>
          <a:p>
            <a:pPr marL="0" indent="0" algn="just">
              <a:buNone/>
            </a:pPr>
            <a:r>
              <a:rPr lang="en-GB" sz="1800" b="1" i="1" dirty="0"/>
              <a:t>Botrytis </a:t>
            </a:r>
            <a:r>
              <a:rPr lang="tr-TR" sz="1800" b="1" i="1" dirty="0"/>
              <a:t>c</a:t>
            </a:r>
            <a:r>
              <a:rPr lang="en-GB" sz="1800" b="1" i="1" dirty="0" err="1" smtClean="0"/>
              <a:t>inerea</a:t>
            </a:r>
            <a:r>
              <a:rPr lang="tr-TR" sz="1800" b="1" i="1" dirty="0" smtClean="0"/>
              <a:t>’</a:t>
            </a:r>
            <a:r>
              <a:rPr lang="tr-TR" sz="1800" b="1" i="1" dirty="0" err="1" smtClean="0"/>
              <a:t>nın</a:t>
            </a:r>
            <a:r>
              <a:rPr lang="tr-TR" sz="1800" b="1" i="1" dirty="0" smtClean="0"/>
              <a:t> </a:t>
            </a:r>
            <a:r>
              <a:rPr lang="tr-TR" sz="1800" b="1" i="1" dirty="0" smtClean="0"/>
              <a:t> </a:t>
            </a:r>
            <a:r>
              <a:rPr lang="tr-TR" sz="1800" b="1" dirty="0" smtClean="0"/>
              <a:t>limondaki </a:t>
            </a:r>
            <a:r>
              <a:rPr lang="tr-TR" sz="1800" b="1" dirty="0" smtClean="0">
                <a:cs typeface="Arial" panose="020B0604020202020204" pitchFamily="34" charset="0"/>
              </a:rPr>
              <a:t>zararı</a:t>
            </a:r>
            <a:endParaRPr lang="tr-TR" sz="1800" b="1" dirty="0">
              <a:cs typeface="Arial" panose="020B0604020202020204" pitchFamily="34" charset="0"/>
            </a:endParaRPr>
          </a:p>
        </p:txBody>
      </p:sp>
      <p:pic>
        <p:nvPicPr>
          <p:cNvPr id="14" name="Resim 13"/>
          <p:cNvPicPr>
            <a:picLocks noChangeAspect="1"/>
          </p:cNvPicPr>
          <p:nvPr/>
        </p:nvPicPr>
        <p:blipFill rotWithShape="1">
          <a:blip r:embed="rId3" cstate="print">
            <a:extLst>
              <a:ext uri="{28A0092B-C50C-407E-A947-70E740481C1C}">
                <a14:useLocalDpi xmlns:a14="http://schemas.microsoft.com/office/drawing/2010/main" val="0"/>
              </a:ext>
            </a:extLst>
          </a:blip>
          <a:srcRect l="16587" r="5672"/>
          <a:stretch/>
        </p:blipFill>
        <p:spPr>
          <a:xfrm>
            <a:off x="7075614" y="1232654"/>
            <a:ext cx="4851888" cy="5025365"/>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4" r="23478"/>
          <a:stretch/>
        </p:blipFill>
        <p:spPr bwMode="auto">
          <a:xfrm>
            <a:off x="155575" y="3861048"/>
            <a:ext cx="3496121" cy="239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İçerik Yer Tutucusu 1"/>
          <p:cNvSpPr txBox="1">
            <a:spLocks/>
          </p:cNvSpPr>
          <p:nvPr/>
        </p:nvSpPr>
        <p:spPr>
          <a:xfrm>
            <a:off x="3688636" y="5676613"/>
            <a:ext cx="3004601" cy="581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GB" sz="1800" b="1" i="1" dirty="0" smtClean="0"/>
              <a:t>Botrytis </a:t>
            </a:r>
            <a:r>
              <a:rPr lang="tr-TR" sz="1800" b="1" i="1" dirty="0" smtClean="0"/>
              <a:t>c</a:t>
            </a:r>
            <a:r>
              <a:rPr lang="en-GB" sz="1800" b="1" i="1" dirty="0" err="1" smtClean="0"/>
              <a:t>inerea</a:t>
            </a:r>
            <a:r>
              <a:rPr lang="tr-TR" sz="1800" b="1" i="1" dirty="0" smtClean="0"/>
              <a:t>’</a:t>
            </a:r>
            <a:r>
              <a:rPr lang="tr-TR" sz="1800" b="1" i="1" dirty="0" err="1" smtClean="0"/>
              <a:t>nın</a:t>
            </a:r>
            <a:r>
              <a:rPr lang="tr-TR" sz="1800" b="1" i="1" dirty="0" smtClean="0"/>
              <a:t>  </a:t>
            </a:r>
            <a:r>
              <a:rPr lang="tr-TR" sz="1800" b="1" dirty="0" smtClean="0"/>
              <a:t>yeni tutan meyveye etkisi</a:t>
            </a:r>
            <a:endParaRPr lang="tr-TR" sz="1800" b="1" dirty="0">
              <a:cs typeface="Arial" panose="020B0604020202020204" pitchFamily="34" charset="0"/>
            </a:endParaRPr>
          </a:p>
        </p:txBody>
      </p:sp>
    </p:spTree>
    <p:extLst>
      <p:ext uri="{BB962C8B-B14F-4D97-AF65-F5344CB8AC3E}">
        <p14:creationId xmlns:p14="http://schemas.microsoft.com/office/powerpoint/2010/main" val="31943226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fld id="{7858AF1D-E6D7-4B64-9545-F66A72DEE560}" type="slidenum">
              <a:rPr lang="tr-TR" smtClean="0">
                <a:solidFill>
                  <a:schemeClr val="bg1"/>
                </a:solidFill>
              </a:rPr>
              <a:pPr/>
              <a:t>9</a:t>
            </a:fld>
            <a:r>
              <a:rPr lang="tr-TR" dirty="0" smtClean="0">
                <a:solidFill>
                  <a:schemeClr val="bg1"/>
                </a:solidFill>
              </a:rPr>
              <a:t>/52</a:t>
            </a:r>
            <a:endParaRPr lang="tr-TR" dirty="0">
              <a:solidFill>
                <a:schemeClr val="bg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3758" y="260648"/>
            <a:ext cx="863744" cy="81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blob:https://web.whatsapp.com/3120fd9e-b3cf-498e-bd80-10896c4183f5"/>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ikdörtgen 6"/>
          <p:cNvSpPr/>
          <p:nvPr/>
        </p:nvSpPr>
        <p:spPr>
          <a:xfrm>
            <a:off x="2840396" y="457508"/>
            <a:ext cx="3955763" cy="492443"/>
          </a:xfrm>
          <a:prstGeom prst="rect">
            <a:avLst/>
          </a:prstGeom>
        </p:spPr>
        <p:txBody>
          <a:bodyPr wrap="none">
            <a:spAutoFit/>
          </a:bodyPr>
          <a:lstStyle/>
          <a:p>
            <a:r>
              <a:rPr lang="tr-TR" sz="2600" b="1" i="1" dirty="0" err="1">
                <a:solidFill>
                  <a:srgbClr val="FF0000"/>
                </a:solidFill>
                <a:latin typeface="Garamond" pitchFamily="18" charset="0"/>
              </a:rPr>
              <a:t>Alternaria</a:t>
            </a:r>
            <a:r>
              <a:rPr lang="tr-TR" sz="2600" b="1" i="1" dirty="0">
                <a:solidFill>
                  <a:srgbClr val="FF0000"/>
                </a:solidFill>
                <a:latin typeface="Garamond" pitchFamily="18" charset="0"/>
              </a:rPr>
              <a:t> </a:t>
            </a:r>
            <a:r>
              <a:rPr lang="tr-TR" sz="2600" b="1" i="1" dirty="0" err="1">
                <a:solidFill>
                  <a:srgbClr val="FF0000"/>
                </a:solidFill>
                <a:latin typeface="Garamond" pitchFamily="18" charset="0"/>
              </a:rPr>
              <a:t>citri</a:t>
            </a:r>
            <a:r>
              <a:rPr lang="tr-TR" sz="2600" b="1" i="1" dirty="0">
                <a:solidFill>
                  <a:srgbClr val="FF0000"/>
                </a:solidFill>
                <a:latin typeface="Garamond" pitchFamily="18" charset="0"/>
              </a:rPr>
              <a:t> </a:t>
            </a:r>
            <a:r>
              <a:rPr lang="tr-TR" sz="2600" b="1" dirty="0" smtClean="0">
                <a:solidFill>
                  <a:srgbClr val="FF0000"/>
                </a:solidFill>
                <a:latin typeface="Garamond" pitchFamily="18" charset="0"/>
              </a:rPr>
              <a:t>Mücadelesi</a:t>
            </a:r>
            <a:endParaRPr lang="en-US" sz="2600" b="1" dirty="0">
              <a:solidFill>
                <a:srgbClr val="FF0000"/>
              </a:solidFill>
              <a:latin typeface="Garamond" pitchFamily="18" charset="0"/>
            </a:endParaRPr>
          </a:p>
        </p:txBody>
      </p:sp>
      <p:sp>
        <p:nvSpPr>
          <p:cNvPr id="9" name="Dikdörtgen 8"/>
          <p:cNvSpPr/>
          <p:nvPr/>
        </p:nvSpPr>
        <p:spPr>
          <a:xfrm>
            <a:off x="612775" y="5586165"/>
            <a:ext cx="11145114" cy="1061829"/>
          </a:xfrm>
          <a:prstGeom prst="rect">
            <a:avLst/>
          </a:prstGeom>
        </p:spPr>
        <p:txBody>
          <a:bodyPr wrap="square">
            <a:spAutoFit/>
          </a:bodyPr>
          <a:lstStyle/>
          <a:p>
            <a:pPr algn="just"/>
            <a:r>
              <a:rPr lang="tr-TR" sz="2100" i="1" dirty="0" err="1">
                <a:latin typeface="Garamond" pitchFamily="18" charset="0"/>
              </a:rPr>
              <a:t>Alternaria</a:t>
            </a:r>
            <a:r>
              <a:rPr lang="tr-TR" sz="2100" i="1" dirty="0">
                <a:latin typeface="Garamond" pitchFamily="18" charset="0"/>
              </a:rPr>
              <a:t> </a:t>
            </a:r>
            <a:r>
              <a:rPr lang="tr-TR" sz="2100" i="1" dirty="0" err="1" smtClean="0">
                <a:latin typeface="Garamond" pitchFamily="18" charset="0"/>
              </a:rPr>
              <a:t>citri</a:t>
            </a:r>
            <a:r>
              <a:rPr lang="tr-TR" sz="2100" i="1" dirty="0" smtClean="0">
                <a:latin typeface="Garamond" pitchFamily="18" charset="0"/>
              </a:rPr>
              <a:t> </a:t>
            </a:r>
            <a:r>
              <a:rPr lang="tr-TR" sz="2100" dirty="0" smtClean="0">
                <a:latin typeface="Garamond" pitchFamily="18" charset="0"/>
              </a:rPr>
              <a:t>nisan ayında </a:t>
            </a:r>
            <a:r>
              <a:rPr lang="tr-TR" sz="2100" dirty="0" err="1" smtClean="0">
                <a:latin typeface="Garamond" pitchFamily="18" charset="0"/>
              </a:rPr>
              <a:t>Mineola</a:t>
            </a:r>
            <a:r>
              <a:rPr lang="tr-TR" sz="2100" dirty="0" smtClean="0">
                <a:latin typeface="Garamond" pitchFamily="18" charset="0"/>
              </a:rPr>
              <a:t> ve Nova çeşidi mandalinalarda görülen </a:t>
            </a:r>
            <a:r>
              <a:rPr lang="tr-TR" sz="2100" dirty="0" err="1" smtClean="0">
                <a:latin typeface="Garamond" pitchFamily="18" charset="0"/>
              </a:rPr>
              <a:t>mantari</a:t>
            </a:r>
            <a:r>
              <a:rPr lang="tr-TR" sz="2100" dirty="0" smtClean="0">
                <a:latin typeface="Garamond" pitchFamily="18" charset="0"/>
              </a:rPr>
              <a:t> bir hastalık olup ilk enfeksiyonlarına  taze sürgünlerde rastlanmaktadır. Meyve çapı 3 ile 3,5 cm oluncaya kadar Bakır Hidroksit veya </a:t>
            </a:r>
            <a:r>
              <a:rPr lang="tr-TR" sz="2100" i="1" dirty="0" err="1" smtClean="0">
                <a:latin typeface="Garamond" pitchFamily="18" charset="0"/>
              </a:rPr>
              <a:t>Alternaria</a:t>
            </a:r>
            <a:r>
              <a:rPr lang="tr-TR" sz="2100" i="1" dirty="0" smtClean="0">
                <a:latin typeface="Garamond" pitchFamily="18" charset="0"/>
              </a:rPr>
              <a:t> </a:t>
            </a:r>
            <a:r>
              <a:rPr lang="tr-TR" sz="2100" i="1" dirty="0" err="1" smtClean="0">
                <a:latin typeface="Garamond" pitchFamily="18" charset="0"/>
              </a:rPr>
              <a:t>citri</a:t>
            </a:r>
            <a:r>
              <a:rPr lang="tr-TR" sz="2100" dirty="0" err="1" smtClean="0">
                <a:latin typeface="Garamond" pitchFamily="18" charset="0"/>
              </a:rPr>
              <a:t>’ye</a:t>
            </a:r>
            <a:r>
              <a:rPr lang="tr-TR" sz="2100" dirty="0" smtClean="0">
                <a:latin typeface="Garamond" pitchFamily="18" charset="0"/>
              </a:rPr>
              <a:t> ruhsatlı </a:t>
            </a:r>
            <a:r>
              <a:rPr lang="tr-TR" sz="2100" dirty="0" err="1" smtClean="0">
                <a:latin typeface="Garamond" pitchFamily="18" charset="0"/>
              </a:rPr>
              <a:t>fungusitleri</a:t>
            </a:r>
            <a:r>
              <a:rPr lang="tr-TR" sz="2100" dirty="0" smtClean="0">
                <a:latin typeface="Garamond" pitchFamily="18" charset="0"/>
              </a:rPr>
              <a:t> 15 gün ara ile uygulamak  gerekmektedir.</a:t>
            </a:r>
          </a:p>
        </p:txBody>
      </p:sp>
      <p:sp>
        <p:nvSpPr>
          <p:cNvPr id="18" name="Metin kutusu 17"/>
          <p:cNvSpPr txBox="1"/>
          <p:nvPr/>
        </p:nvSpPr>
        <p:spPr>
          <a:xfrm>
            <a:off x="10652910" y="-27384"/>
            <a:ext cx="1634984" cy="369332"/>
          </a:xfrm>
          <a:prstGeom prst="rect">
            <a:avLst/>
          </a:prstGeom>
          <a:noFill/>
        </p:spPr>
        <p:txBody>
          <a:bodyPr wrap="square" rtlCol="0">
            <a:spAutoFit/>
          </a:bodyPr>
          <a:lstStyle/>
          <a:p>
            <a:r>
              <a:rPr lang="tr-TR" b="1" dirty="0" smtClean="0">
                <a:latin typeface="Garamond" pitchFamily="18" charset="0"/>
              </a:rPr>
              <a:t>BK-008 Nisan</a:t>
            </a:r>
            <a:endParaRPr lang="en-US" b="1" dirty="0">
              <a:latin typeface="Garamond" pitchFamily="18" charset="0"/>
            </a:endParaRPr>
          </a:p>
        </p:txBody>
      </p:sp>
      <p:sp>
        <p:nvSpPr>
          <p:cNvPr id="3" name="AutoShape 2" descr="blob:https://web.whatsapp.com/30ac72cf-75b0-46bd-9ce0-42c3ed858643"/>
          <p:cNvSpPr>
            <a:spLocks noChangeAspect="1" noChangeArrowheads="1"/>
          </p:cNvSpPr>
          <p:nvPr/>
        </p:nvSpPr>
        <p:spPr bwMode="auto">
          <a:xfrm>
            <a:off x="732848" y="2187719"/>
            <a:ext cx="3635952" cy="36359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a:stretch>
            <a:fillRect/>
          </a:stretch>
        </p:blipFill>
        <p:spPr>
          <a:xfrm>
            <a:off x="831272" y="1844823"/>
            <a:ext cx="4975902" cy="3733383"/>
          </a:xfrm>
          <a:prstGeom prst="rect">
            <a:avLst/>
          </a:prstGeom>
        </p:spPr>
      </p:pic>
      <p:sp>
        <p:nvSpPr>
          <p:cNvPr id="10" name="İçerik Yer Tutucusu 1"/>
          <p:cNvSpPr>
            <a:spLocks noGrp="1"/>
          </p:cNvSpPr>
          <p:nvPr>
            <p:ph idx="1"/>
          </p:nvPr>
        </p:nvSpPr>
        <p:spPr>
          <a:xfrm>
            <a:off x="831272" y="1147836"/>
            <a:ext cx="5110685" cy="696984"/>
          </a:xfrm>
        </p:spPr>
        <p:txBody>
          <a:bodyPr>
            <a:noAutofit/>
          </a:bodyPr>
          <a:lstStyle/>
          <a:p>
            <a:pPr marL="0" indent="0" algn="just">
              <a:buNone/>
            </a:pPr>
            <a:r>
              <a:rPr lang="tr-TR" sz="1800" b="1" i="1" dirty="0" err="1"/>
              <a:t>Alternaria</a:t>
            </a:r>
            <a:r>
              <a:rPr lang="tr-TR" sz="1800" b="1" i="1" dirty="0"/>
              <a:t> </a:t>
            </a:r>
            <a:r>
              <a:rPr lang="tr-TR" sz="1800" b="1" i="1" dirty="0" err="1" smtClean="0"/>
              <a:t>citri’nin</a:t>
            </a:r>
            <a:r>
              <a:rPr lang="tr-TR" sz="1800" b="1" i="1" dirty="0" smtClean="0"/>
              <a:t>  </a:t>
            </a:r>
            <a:r>
              <a:rPr lang="tr-TR" sz="1800" b="1" dirty="0" err="1" smtClean="0"/>
              <a:t>Mineola</a:t>
            </a:r>
            <a:r>
              <a:rPr lang="tr-TR" sz="1800" b="1" dirty="0" smtClean="0"/>
              <a:t> ve </a:t>
            </a:r>
            <a:r>
              <a:rPr lang="tr-TR" sz="1800" b="1" dirty="0" err="1" smtClean="0"/>
              <a:t>Nova’da</a:t>
            </a:r>
            <a:r>
              <a:rPr lang="tr-TR" sz="1800" b="1" dirty="0" smtClean="0"/>
              <a:t> oluşturduğu   yaprak </a:t>
            </a:r>
            <a:r>
              <a:rPr lang="tr-TR" sz="1800" b="1" dirty="0" err="1" smtClean="0">
                <a:cs typeface="Arial" panose="020B0604020202020204" pitchFamily="34" charset="0"/>
              </a:rPr>
              <a:t>simptomu</a:t>
            </a:r>
            <a:endParaRPr lang="tr-TR" sz="1800" b="1" dirty="0">
              <a:cs typeface="Arial" panose="020B0604020202020204" pitchFamily="34" charset="0"/>
            </a:endParaRPr>
          </a:p>
        </p:txBody>
      </p:sp>
      <p:sp>
        <p:nvSpPr>
          <p:cNvPr id="8" name="AutoShape 4" descr="blob:https://web.whatsapp.com/b190a3c3-38f8-4d4f-8e62-7fe4041945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 name="Resim 11"/>
          <p:cNvPicPr>
            <a:picLocks noChangeAspect="1"/>
          </p:cNvPicPr>
          <p:nvPr/>
        </p:nvPicPr>
        <p:blipFill rotWithShape="1">
          <a:blip r:embed="rId4"/>
          <a:srcRect l="8754" t="42389" r="6781" b="15224"/>
          <a:stretch/>
        </p:blipFill>
        <p:spPr>
          <a:xfrm>
            <a:off x="6455247" y="1844823"/>
            <a:ext cx="5289016" cy="3672409"/>
          </a:xfrm>
          <a:prstGeom prst="rect">
            <a:avLst/>
          </a:prstGeom>
        </p:spPr>
      </p:pic>
      <p:sp>
        <p:nvSpPr>
          <p:cNvPr id="14" name="İçerik Yer Tutucusu 1"/>
          <p:cNvSpPr txBox="1">
            <a:spLocks/>
          </p:cNvSpPr>
          <p:nvPr/>
        </p:nvSpPr>
        <p:spPr>
          <a:xfrm>
            <a:off x="6213334" y="1194018"/>
            <a:ext cx="5339337" cy="334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tr-TR" sz="1800" b="1" i="1" dirty="0" err="1" smtClean="0"/>
              <a:t>Alternaria</a:t>
            </a:r>
            <a:r>
              <a:rPr lang="tr-TR" sz="1800" b="1" i="1" dirty="0" smtClean="0"/>
              <a:t>  </a:t>
            </a:r>
            <a:r>
              <a:rPr lang="tr-TR" sz="1800" b="1" i="1" dirty="0" err="1" smtClean="0"/>
              <a:t>citri</a:t>
            </a:r>
            <a:r>
              <a:rPr lang="tr-TR" sz="1800" b="1" i="1" dirty="0" smtClean="0"/>
              <a:t> </a:t>
            </a:r>
            <a:r>
              <a:rPr lang="tr-TR" sz="1800" b="1" dirty="0" smtClean="0"/>
              <a:t>‘</a:t>
            </a:r>
            <a:r>
              <a:rPr lang="tr-TR" sz="1800" b="1" dirty="0" err="1" smtClean="0"/>
              <a:t>nin</a:t>
            </a:r>
            <a:r>
              <a:rPr lang="tr-TR" sz="1800" b="1" i="1" dirty="0" smtClean="0"/>
              <a:t> </a:t>
            </a:r>
            <a:r>
              <a:rPr lang="tr-TR" sz="1800" b="1" dirty="0" smtClean="0"/>
              <a:t>meyvede</a:t>
            </a:r>
            <a:r>
              <a:rPr lang="tr-TR" sz="1800" b="1" i="1" dirty="0" smtClean="0"/>
              <a:t> </a:t>
            </a:r>
            <a:r>
              <a:rPr lang="tr-TR" sz="1800" b="1" dirty="0" smtClean="0"/>
              <a:t>oluşturduğu</a:t>
            </a:r>
            <a:r>
              <a:rPr lang="tr-TR" sz="1800" b="1" i="1" dirty="0" smtClean="0"/>
              <a:t> </a:t>
            </a:r>
            <a:r>
              <a:rPr lang="tr-TR" sz="1800" b="1" dirty="0" smtClean="0"/>
              <a:t>lekeler</a:t>
            </a:r>
            <a:endParaRPr lang="tr-TR" sz="1800" b="1" dirty="0">
              <a:cs typeface="Arial" panose="020B0604020202020204" pitchFamily="34" charset="0"/>
            </a:endParaRPr>
          </a:p>
        </p:txBody>
      </p:sp>
    </p:spTree>
    <p:extLst>
      <p:ext uri="{BB962C8B-B14F-4D97-AF65-F5344CB8AC3E}">
        <p14:creationId xmlns:p14="http://schemas.microsoft.com/office/powerpoint/2010/main" val="1809334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C10655CAD4E89E48A8C5473085C60FA3" ma:contentTypeVersion="2" ma:contentTypeDescription="Yeni belge oluşturun." ma:contentTypeScope="" ma:versionID="a73b4a7d5075ca7a881ef4772254bf0a">
  <xsd:schema xmlns:xsd="http://www.w3.org/2001/XMLSchema" xmlns:xs="http://www.w3.org/2001/XMLSchema" xmlns:p="http://schemas.microsoft.com/office/2006/metadata/properties" xmlns:ns1="http://schemas.microsoft.com/sharepoint/v3" xmlns:ns2="ea3d9a17-30f9-4210-9e2a-90ab028c5862" targetNamespace="http://schemas.microsoft.com/office/2006/metadata/properties" ma:root="true" ma:fieldsID="2a8c3e06ce694008f1bf2b2bd9e3e8fd" ns1:_="" ns2:_="">
    <xsd:import namespace="http://schemas.microsoft.com/sharepoint/v3"/>
    <xsd:import namespace="ea3d9a17-30f9-4210-9e2a-90ab028c5862"/>
    <xsd:element name="properties">
      <xsd:complexType>
        <xsd:sequence>
          <xsd:element name="documentManagement">
            <xsd:complexType>
              <xsd:all>
                <xsd:element ref="ns1:PublishingStartDate" minOccurs="0"/>
                <xsd:element ref="ns1:PublishingExpirationDate" minOccurs="0"/>
                <xsd:element ref="ns2:YayinBitisTarih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Zamanlama Başlangıç Tarihi" ma:description="Zamanlama Başlangıç Tarihi, Yayımlama özelliği tarafından oluşturulan bir site sütunudur. Bu sütun, bu sayfanın site ziyaretçilerine ilk kez görüntüleneceği tarih ve zamanı belirtmek için kullanılır." ma:internalName="PublishingStartDate">
      <xsd:simpleType>
        <xsd:restriction base="dms:Unknown"/>
      </xsd:simpleType>
    </xsd:element>
    <xsd:element name="PublishingExpirationDate" ma:index="9" nillable="true" ma:displayName="Zamanlama Bitiş Tarihi" ma:description="Zamanlama Bitiş Tarihi, Yayımlama özelliği tarafından oluşturulan bir site sütunudur. Bu sütun, bu sayfanın site ziyaretçilerine artık görüntülenmeyeceği tarih ve zamanı belirtmek için kullanılır."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3d9a17-30f9-4210-9e2a-90ab028c5862" elementFormDefault="qualified">
    <xsd:import namespace="http://schemas.microsoft.com/office/2006/documentManagement/types"/>
    <xsd:import namespace="http://schemas.microsoft.com/office/infopath/2007/PartnerControls"/>
    <xsd:element name="YayinBitisTarihi" ma:index="10" nillable="true" ma:displayName="YayinBitisTarihi" ma:internalName="YayinBitisTarihi">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ayinBitisTarihi xmlns="ea3d9a17-30f9-4210-9e2a-90ab028c5862"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0D459F1-30A3-409D-9905-9D085EA8BE79}"/>
</file>

<file path=customXml/itemProps2.xml><?xml version="1.0" encoding="utf-8"?>
<ds:datastoreItem xmlns:ds="http://schemas.openxmlformats.org/officeDocument/2006/customXml" ds:itemID="{1B549854-645B-4CEC-A6EA-50C5CDAF5AB4}"/>
</file>

<file path=customXml/itemProps3.xml><?xml version="1.0" encoding="utf-8"?>
<ds:datastoreItem xmlns:ds="http://schemas.openxmlformats.org/officeDocument/2006/customXml" ds:itemID="{253F01E6-429C-4687-8596-587560A6E7F3}"/>
</file>

<file path=docProps/app.xml><?xml version="1.0" encoding="utf-8"?>
<Properties xmlns="http://schemas.openxmlformats.org/officeDocument/2006/extended-properties" xmlns:vt="http://schemas.openxmlformats.org/officeDocument/2006/docPropsVTypes">
  <TotalTime>3424</TotalTime>
  <Words>1177</Words>
  <Application>Microsoft Office PowerPoint</Application>
  <PresentationFormat>Özel</PresentationFormat>
  <Paragraphs>139</Paragraphs>
  <Slides>11</Slides>
  <Notes>5</Notes>
  <HiddenSlides>0</HiddenSlides>
  <MMClips>0</MMClips>
  <ScaleCrop>false</ScaleCrop>
  <HeadingPairs>
    <vt:vector size="4" baseType="variant">
      <vt:variant>
        <vt:lpstr>Tema</vt:lpstr>
      </vt:variant>
      <vt:variant>
        <vt:i4>1</vt:i4>
      </vt:variant>
      <vt:variant>
        <vt:lpstr>Slayt Başlıkları</vt:lpstr>
      </vt:variant>
      <vt:variant>
        <vt:i4>11</vt:i4>
      </vt:variant>
    </vt:vector>
  </HeadingPairs>
  <TitlesOfParts>
    <vt:vector size="12" baseType="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2020</dc:creator>
  <cp:lastModifiedBy>2020</cp:lastModifiedBy>
  <cp:revision>161</cp:revision>
  <dcterms:created xsi:type="dcterms:W3CDTF">2026-03-13T19:31:39Z</dcterms:created>
  <dcterms:modified xsi:type="dcterms:W3CDTF">2026-03-26T19:58:30Z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0x010100C10655CAD4E89E48A8C5473085C60FA3</vt:lpwstr>
  </property>
</Properties>
</file>