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handoutMasterIdLst>
    <p:handoutMasterId r:id="rId12"/>
  </p:handoutMasterIdLst>
  <p:sldIdLst>
    <p:sldId id="278" r:id="rId2"/>
    <p:sldId id="262" r:id="rId3"/>
    <p:sldId id="288" r:id="rId4"/>
    <p:sldId id="289" r:id="rId5"/>
    <p:sldId id="290" r:id="rId6"/>
    <p:sldId id="282" r:id="rId7"/>
    <p:sldId id="285" r:id="rId8"/>
    <p:sldId id="287" r:id="rId9"/>
    <p:sldId id="284" r:id="rId10"/>
  </p:sldIdLst>
  <p:sldSz cx="12190413" cy="6858000"/>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F4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49" y="-125"/>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40078BC-EEED-4FB8-AE38-CA08BA4F6E90}" type="datetimeFigureOut">
              <a:rPr lang="en-US" smtClean="0"/>
              <a:t>3/25/2026</a:t>
            </a:fld>
            <a:endParaRPr lang="en-US"/>
          </a:p>
        </p:txBody>
      </p:sp>
      <p:sp>
        <p:nvSpPr>
          <p:cNvPr id="4" name="Altbilgi Yer Tutucusu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ayt Numarası Yer Tutucusu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77405B5-0E23-4895-834F-72C781B73DA1}" type="slidenum">
              <a:rPr lang="en-US" smtClean="0"/>
              <a:t>‹#›</a:t>
            </a:fld>
            <a:endParaRPr lang="en-US"/>
          </a:p>
        </p:txBody>
      </p:sp>
    </p:spTree>
    <p:extLst>
      <p:ext uri="{BB962C8B-B14F-4D97-AF65-F5344CB8AC3E}">
        <p14:creationId xmlns:p14="http://schemas.microsoft.com/office/powerpoint/2010/main" val="2115447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BC5AA92-81E3-4744-8A2F-9969A8DC521E}" type="datetimeFigureOut">
              <a:rPr lang="en-US" smtClean="0"/>
              <a:t>3/25/2026</a:t>
            </a:fld>
            <a:endParaRPr lang="en-US"/>
          </a:p>
        </p:txBody>
      </p:sp>
      <p:sp>
        <p:nvSpPr>
          <p:cNvPr id="4" name="Slayt Görüntüsü Yer Tutucusu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1B4534B-FF8A-4FE0-9E05-5AAAD909A3AA}" type="slidenum">
              <a:rPr lang="en-US" smtClean="0"/>
              <a:t>‹#›</a:t>
            </a:fld>
            <a:endParaRPr lang="en-US"/>
          </a:p>
        </p:txBody>
      </p:sp>
    </p:spTree>
    <p:extLst>
      <p:ext uri="{BB962C8B-B14F-4D97-AF65-F5344CB8AC3E}">
        <p14:creationId xmlns:p14="http://schemas.microsoft.com/office/powerpoint/2010/main" val="1676912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1B4534B-FF8A-4FE0-9E05-5AAAD909A3A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533872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xmlns="" id="{751104AE-F0C6-4F7D-D7F7-3B2F331D6731}"/>
              </a:ext>
            </a:extLst>
          </p:cNvPr>
          <p:cNvPicPr>
            <a:picLocks noChangeAspect="1"/>
          </p:cNvPicPr>
          <p:nvPr userDrawn="1"/>
        </p:nvPicPr>
        <p:blipFill>
          <a:blip r:embed="rId2"/>
          <a:stretch>
            <a:fillRect/>
          </a:stretch>
        </p:blipFill>
        <p:spPr>
          <a:xfrm>
            <a:off x="-16851" y="0"/>
            <a:ext cx="12224114" cy="6858000"/>
          </a:xfrm>
          <a:prstGeom prst="rect">
            <a:avLst/>
          </a:prstGeom>
        </p:spPr>
      </p:pic>
      <p:sp>
        <p:nvSpPr>
          <p:cNvPr id="2" name="Unvan 1"/>
          <p:cNvSpPr>
            <a:spLocks noGrp="1"/>
          </p:cNvSpPr>
          <p:nvPr>
            <p:ph type="ctrTitle" hasCustomPrompt="1"/>
          </p:nvPr>
        </p:nvSpPr>
        <p:spPr>
          <a:xfrm>
            <a:off x="1523802" y="4429760"/>
            <a:ext cx="9142810" cy="990600"/>
          </a:xfrm>
        </p:spPr>
        <p:txBody>
          <a:bodyPr anchor="b"/>
          <a:lstStyle>
            <a:lvl1pPr algn="ctr">
              <a:defRPr sz="4400">
                <a:latin typeface="Garamond" panose="02020404030301010803" pitchFamily="18" charset="0"/>
              </a:defRPr>
            </a:lvl1pPr>
          </a:lstStyle>
          <a:p>
            <a:r>
              <a:rPr lang="tr-TR" dirty="0"/>
              <a:t>Asıl Başlık Stili İçin Tıklatın</a:t>
            </a:r>
          </a:p>
        </p:txBody>
      </p:sp>
      <p:sp>
        <p:nvSpPr>
          <p:cNvPr id="4" name="Veri Yer Tutucusu 3"/>
          <p:cNvSpPr>
            <a:spLocks noGrp="1"/>
          </p:cNvSpPr>
          <p:nvPr>
            <p:ph type="dt" sz="half" idx="10"/>
          </p:nvPr>
        </p:nvSpPr>
        <p:spPr/>
        <p:txBody>
          <a:bodyPr/>
          <a:lstStyle>
            <a:lvl1pPr>
              <a:defRPr>
                <a:latin typeface="Garamond" panose="02020404030301010803" pitchFamily="18" charset="0"/>
              </a:defRPr>
            </a:lvl1pPr>
          </a:lstStyle>
          <a:p>
            <a:fld id="{44C1EF6F-B677-4E5F-AFF8-31BCFBCD47F8}" type="datetime1">
              <a:rPr lang="tr-TR" smtClean="0">
                <a:solidFill>
                  <a:prstClr val="black">
                    <a:tint val="75000"/>
                  </a:prstClr>
                </a:solidFill>
              </a:rPr>
              <a:t>25.03.2026</a:t>
            </a:fld>
            <a:endParaRPr lang="tr-TR">
              <a:solidFill>
                <a:prstClr val="black">
                  <a:tint val="75000"/>
                </a:prstClr>
              </a:solidFill>
            </a:endParaRPr>
          </a:p>
        </p:txBody>
      </p:sp>
      <p:sp>
        <p:nvSpPr>
          <p:cNvPr id="6" name="Slayt Numarası Yer Tutucusu 5"/>
          <p:cNvSpPr>
            <a:spLocks noGrp="1"/>
          </p:cNvSpPr>
          <p:nvPr>
            <p:ph type="sldNum" sz="quarter" idx="12"/>
          </p:nvPr>
        </p:nvSpPr>
        <p:spPr>
          <a:xfrm>
            <a:off x="5805684" y="6357620"/>
            <a:ext cx="579045" cy="501650"/>
          </a:xfrm>
        </p:spPr>
        <p:txBody>
          <a:bodyPr/>
          <a:lstStyle>
            <a:lvl1pPr>
              <a:defRPr>
                <a:latin typeface="Garamond" panose="02020404030301010803" pitchFamily="18" charset="0"/>
              </a:defRPr>
            </a:lvl1pPr>
          </a:lstStyle>
          <a:p>
            <a:fld id="{7858AF1D-E6D7-4B64-9545-F66A72DEE560}" type="slidenum">
              <a:rPr lang="tr-TR" smtClean="0">
                <a:solidFill>
                  <a:prstClr val="black">
                    <a:tint val="75000"/>
                  </a:prstClr>
                </a:solidFill>
              </a:rPr>
              <a:pPr/>
              <a:t>‹#›</a:t>
            </a:fld>
            <a:r>
              <a:rPr lang="tr-TR" dirty="0">
                <a:solidFill>
                  <a:prstClr val="black">
                    <a:tint val="75000"/>
                  </a:prstClr>
                </a:solidFill>
              </a:rPr>
              <a:t>/52</a:t>
            </a:r>
          </a:p>
        </p:txBody>
      </p:sp>
    </p:spTree>
    <p:extLst>
      <p:ext uri="{BB962C8B-B14F-4D97-AF65-F5344CB8AC3E}">
        <p14:creationId xmlns:p14="http://schemas.microsoft.com/office/powerpoint/2010/main" val="1026914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1A7A6C9-6809-4BF6-9707-560AB8A34B77}" type="datetime1">
              <a:rPr lang="tr-TR" smtClean="0">
                <a:solidFill>
                  <a:prstClr val="black">
                    <a:tint val="75000"/>
                  </a:prstClr>
                </a:solidFill>
              </a:rPr>
              <a:t>25.03.2026</a:t>
            </a:fld>
            <a:endParaRPr lang="tr-TR">
              <a:solidFill>
                <a:prstClr val="black">
                  <a:tint val="75000"/>
                </a:prstClr>
              </a:solidFill>
            </a:endParaRPr>
          </a:p>
        </p:txBody>
      </p:sp>
      <p:sp>
        <p:nvSpPr>
          <p:cNvPr id="5" name="Altbilgi Yer Tutucusu 4"/>
          <p:cNvSpPr>
            <a:spLocks noGrp="1"/>
          </p:cNvSpPr>
          <p:nvPr>
            <p:ph type="ftr" sz="quarter" idx="11"/>
          </p:nvPr>
        </p:nvSpPr>
        <p:spPr>
          <a:xfrm>
            <a:off x="4038075" y="6356351"/>
            <a:ext cx="4114264" cy="365125"/>
          </a:xfrm>
          <a:prstGeom prst="rect">
            <a:avLst/>
          </a:prstGeom>
        </p:spPr>
        <p:txBody>
          <a:bodyPr/>
          <a:lstStyle/>
          <a:p>
            <a:endParaRPr lang="tr-TR">
              <a:solidFill>
                <a:prstClr val="black"/>
              </a:solidFill>
            </a:endParaRPr>
          </a:p>
        </p:txBody>
      </p:sp>
      <p:pic>
        <p:nvPicPr>
          <p:cNvPr id="7" name="Resim 6">
            <a:extLst>
              <a:ext uri="{FF2B5EF4-FFF2-40B4-BE49-F238E27FC236}">
                <a16:creationId xmlns:a16="http://schemas.microsoft.com/office/drawing/2014/main" xmlns="" id="{8CDE10DC-A723-20A2-7B94-DFAE433E2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6" name="Slayt Numarası Yer Tutucusu 5"/>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22157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3764" y="365125"/>
            <a:ext cx="2628558"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091" y="365125"/>
            <a:ext cx="7733293"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6B6719F-E466-415F-9061-D3C57FA4A882}" type="datetime1">
              <a:rPr lang="tr-TR" smtClean="0">
                <a:solidFill>
                  <a:prstClr val="black">
                    <a:tint val="75000"/>
                  </a:prstClr>
                </a:solidFill>
              </a:rPr>
              <a:t>25.03.2026</a:t>
            </a:fld>
            <a:endParaRPr lang="tr-TR">
              <a:solidFill>
                <a:prstClr val="black">
                  <a:tint val="75000"/>
                </a:prstClr>
              </a:solidFill>
            </a:endParaRPr>
          </a:p>
        </p:txBody>
      </p:sp>
      <p:sp>
        <p:nvSpPr>
          <p:cNvPr id="5" name="Altbilgi Yer Tutucusu 4"/>
          <p:cNvSpPr>
            <a:spLocks noGrp="1"/>
          </p:cNvSpPr>
          <p:nvPr>
            <p:ph type="ftr" sz="quarter" idx="11"/>
          </p:nvPr>
        </p:nvSpPr>
        <p:spPr>
          <a:xfrm>
            <a:off x="4038075" y="6356351"/>
            <a:ext cx="4114264" cy="365125"/>
          </a:xfrm>
          <a:prstGeom prst="rect">
            <a:avLst/>
          </a:prstGeom>
        </p:spPr>
        <p:txBody>
          <a:bodyPr/>
          <a:lstStyle/>
          <a:p>
            <a:endParaRPr lang="tr-TR">
              <a:solidFill>
                <a:prstClr val="black"/>
              </a:solidFill>
            </a:endParaRPr>
          </a:p>
        </p:txBody>
      </p:sp>
      <p:pic>
        <p:nvPicPr>
          <p:cNvPr id="7" name="Resim 6">
            <a:extLst>
              <a:ext uri="{FF2B5EF4-FFF2-40B4-BE49-F238E27FC236}">
                <a16:creationId xmlns:a16="http://schemas.microsoft.com/office/drawing/2014/main" xmlns="" id="{BF1AE3AC-2319-ADC7-DB1B-29E890B737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6" name="Slayt Numarası Yer Tutucusu 5"/>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18221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2" name="Unvan 1"/>
          <p:cNvSpPr>
            <a:spLocks noGrp="1"/>
          </p:cNvSpPr>
          <p:nvPr>
            <p:ph type="title"/>
          </p:nvPr>
        </p:nvSpPr>
        <p:spPr/>
        <p:txBody>
          <a:bodyPr/>
          <a:lstStyle/>
          <a:p>
            <a:r>
              <a:rPr lang="tr-TR" dirty="0"/>
              <a:t>Asıl başlık stili için tıklatın</a:t>
            </a:r>
          </a:p>
        </p:txBody>
      </p:sp>
      <p:sp>
        <p:nvSpPr>
          <p:cNvPr id="4" name="Veri Yer Tutucusu 3"/>
          <p:cNvSpPr>
            <a:spLocks noGrp="1"/>
          </p:cNvSpPr>
          <p:nvPr>
            <p:ph type="dt" sz="half" idx="10"/>
          </p:nvPr>
        </p:nvSpPr>
        <p:spPr/>
        <p:txBody>
          <a:bodyPr/>
          <a:lstStyle/>
          <a:p>
            <a:fld id="{1C2AF674-E4B4-4E74-BB40-8DD58BF004BA}" type="datetime1">
              <a:rPr lang="tr-TR" smtClean="0">
                <a:solidFill>
                  <a:prstClr val="black">
                    <a:tint val="75000"/>
                  </a:prstClr>
                </a:solidFill>
              </a:rPr>
              <a:t>25.03.2026</a:t>
            </a:fld>
            <a:endParaRPr lang="tr-TR">
              <a:solidFill>
                <a:prstClr val="black">
                  <a:tint val="75000"/>
                </a:prstClr>
              </a:solidFill>
            </a:endParaRPr>
          </a:p>
        </p:txBody>
      </p:sp>
      <p:pic>
        <p:nvPicPr>
          <p:cNvPr id="9" name="Resim 8">
            <a:extLst>
              <a:ext uri="{FF2B5EF4-FFF2-40B4-BE49-F238E27FC236}">
                <a16:creationId xmlns:a16="http://schemas.microsoft.com/office/drawing/2014/main" xmlns="" id="{6451CF4E-509E-FA6F-B3BF-4BE2FE6553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6" name="Slayt Numarası Yer Tutucusu 5"/>
          <p:cNvSpPr>
            <a:spLocks noGrp="1"/>
          </p:cNvSpPr>
          <p:nvPr>
            <p:ph type="sldNum" sz="quarter" idx="12"/>
          </p:nvPr>
        </p:nvSpPr>
        <p:spPr>
          <a:xfrm>
            <a:off x="5805684" y="6401277"/>
            <a:ext cx="579045" cy="320199"/>
          </a:xfrm>
        </p:spPr>
        <p:txBody>
          <a:bodyPr/>
          <a:lstStyle/>
          <a:p>
            <a:fld id="{7858AF1D-E6D7-4B64-9545-F66A72DEE560}" type="slidenum">
              <a:rPr lang="tr-TR" smtClean="0">
                <a:solidFill>
                  <a:prstClr val="black">
                    <a:tint val="75000"/>
                  </a:prstClr>
                </a:solidFill>
              </a:rPr>
              <a:pPr/>
              <a:t>‹#›</a:t>
            </a:fld>
            <a:r>
              <a:rPr lang="tr-TR" dirty="0">
                <a:solidFill>
                  <a:prstClr val="black">
                    <a:tint val="75000"/>
                  </a:prstClr>
                </a:solidFill>
              </a:rPr>
              <a:t>/52</a:t>
            </a:r>
          </a:p>
        </p:txBody>
      </p:sp>
    </p:spTree>
    <p:extLst>
      <p:ext uri="{BB962C8B-B14F-4D97-AF65-F5344CB8AC3E}">
        <p14:creationId xmlns:p14="http://schemas.microsoft.com/office/powerpoint/2010/main" val="584150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742" y="1709739"/>
            <a:ext cx="10514231"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F7ED4106-D291-48F7-AC9D-6DB6762F99E9}" type="datetime1">
              <a:rPr lang="tr-TR" smtClean="0">
                <a:solidFill>
                  <a:prstClr val="black">
                    <a:tint val="75000"/>
                  </a:prstClr>
                </a:solidFill>
              </a:rPr>
              <a:t>25.03.2026</a:t>
            </a:fld>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0899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091" y="1825625"/>
            <a:ext cx="5180926"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1396" y="1825625"/>
            <a:ext cx="5180926"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49C2266-4A4E-42C9-8F4F-BB86BD534AA0}" type="datetime1">
              <a:rPr lang="tr-TR" smtClean="0">
                <a:solidFill>
                  <a:prstClr val="black">
                    <a:tint val="75000"/>
                  </a:prstClr>
                </a:solidFill>
              </a:rPr>
              <a:t>25.03.2026</a:t>
            </a:fld>
            <a:endParaRPr lang="tr-TR">
              <a:solidFill>
                <a:prstClr val="black">
                  <a:tint val="75000"/>
                </a:prstClr>
              </a:solidFill>
            </a:endParaRPr>
          </a:p>
        </p:txBody>
      </p:sp>
      <p:sp>
        <p:nvSpPr>
          <p:cNvPr id="6" name="Altbilgi Yer Tutucusu 5"/>
          <p:cNvSpPr>
            <a:spLocks noGrp="1"/>
          </p:cNvSpPr>
          <p:nvPr>
            <p:ph type="ftr" sz="quarter" idx="11"/>
          </p:nvPr>
        </p:nvSpPr>
        <p:spPr>
          <a:xfrm>
            <a:off x="4038075" y="6356351"/>
            <a:ext cx="4114264" cy="365125"/>
          </a:xfrm>
          <a:prstGeom prst="rect">
            <a:avLst/>
          </a:prstGeom>
        </p:spPr>
        <p:txBody>
          <a:bodyPr/>
          <a:lstStyle/>
          <a:p>
            <a:endParaRPr lang="tr-TR">
              <a:solidFill>
                <a:prstClr val="black"/>
              </a:solidFill>
            </a:endParaRPr>
          </a:p>
        </p:txBody>
      </p:sp>
      <p:pic>
        <p:nvPicPr>
          <p:cNvPr id="8" name="Resim 7">
            <a:extLst>
              <a:ext uri="{FF2B5EF4-FFF2-40B4-BE49-F238E27FC236}">
                <a16:creationId xmlns:a16="http://schemas.microsoft.com/office/drawing/2014/main" xmlns="" id="{E940B323-7B75-970A-570F-10ABB06E7D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7" name="Slayt Numarası Yer Tutucusu 6"/>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765701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679" y="365126"/>
            <a:ext cx="10514231" cy="1325563"/>
          </a:xfrm>
        </p:spPr>
        <p:txBody>
          <a:bodyPr/>
          <a:lstStyle/>
          <a:p>
            <a:r>
              <a:rPr lang="tr-TR"/>
              <a:t>Asıl başlık stili için tıklatın</a:t>
            </a:r>
          </a:p>
        </p:txBody>
      </p:sp>
      <p:sp>
        <p:nvSpPr>
          <p:cNvPr id="3" name="Metin Yer Tutucusu 2"/>
          <p:cNvSpPr>
            <a:spLocks noGrp="1"/>
          </p:cNvSpPr>
          <p:nvPr>
            <p:ph type="body" idx="1"/>
          </p:nvPr>
        </p:nvSpPr>
        <p:spPr>
          <a:xfrm>
            <a:off x="839679" y="1681163"/>
            <a:ext cx="51571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679" y="2505075"/>
            <a:ext cx="5157116"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1397"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1397" y="2505075"/>
            <a:ext cx="5182513"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DDB866F5-DD56-49B6-97CF-D271CA49E50E}" type="datetime1">
              <a:rPr lang="tr-TR" smtClean="0">
                <a:solidFill>
                  <a:prstClr val="black">
                    <a:tint val="75000"/>
                  </a:prstClr>
                </a:solidFill>
              </a:rPr>
              <a:t>25.03.2026</a:t>
            </a:fld>
            <a:endParaRPr lang="tr-TR">
              <a:solidFill>
                <a:prstClr val="black">
                  <a:tint val="75000"/>
                </a:prstClr>
              </a:solidFill>
            </a:endParaRPr>
          </a:p>
        </p:txBody>
      </p:sp>
      <p:pic>
        <p:nvPicPr>
          <p:cNvPr id="8" name="Resim 7">
            <a:extLst>
              <a:ext uri="{FF2B5EF4-FFF2-40B4-BE49-F238E27FC236}">
                <a16:creationId xmlns:a16="http://schemas.microsoft.com/office/drawing/2014/main" xmlns="" id="{8B2BD2CD-71AF-9586-9872-F56D53955F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9" name="Slayt Numarası Yer Tutucusu 8"/>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9533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CCDAF5FC-45CD-4B57-89DF-5444089B7E65}" type="datetime1">
              <a:rPr lang="tr-TR" smtClean="0">
                <a:solidFill>
                  <a:prstClr val="black">
                    <a:tint val="75000"/>
                  </a:prstClr>
                </a:solidFill>
              </a:rPr>
              <a:t>25.03.2026</a:t>
            </a:fld>
            <a:endParaRPr lang="tr-TR">
              <a:solidFill>
                <a:prstClr val="black">
                  <a:tint val="75000"/>
                </a:prstClr>
              </a:solidFill>
            </a:endParaRPr>
          </a:p>
        </p:txBody>
      </p:sp>
      <p:pic>
        <p:nvPicPr>
          <p:cNvPr id="4" name="Resim 3">
            <a:extLst>
              <a:ext uri="{FF2B5EF4-FFF2-40B4-BE49-F238E27FC236}">
                <a16:creationId xmlns:a16="http://schemas.microsoft.com/office/drawing/2014/main" xmlns="" id="{84B8FCD3-A349-A583-7283-B84C249D95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5" name="Slayt Numarası Yer Tutucusu 4"/>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77220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635A39A-EF82-4A66-A3CC-6E8126370FF6}" type="datetime1">
              <a:rPr lang="tr-TR" smtClean="0">
                <a:solidFill>
                  <a:prstClr val="black">
                    <a:tint val="75000"/>
                  </a:prstClr>
                </a:solidFill>
              </a:rPr>
              <a:t>25.03.2026</a:t>
            </a:fld>
            <a:endParaRPr lang="tr-TR">
              <a:solidFill>
                <a:prstClr val="black">
                  <a:tint val="75000"/>
                </a:prstClr>
              </a:solidFill>
            </a:endParaRPr>
          </a:p>
        </p:txBody>
      </p:sp>
      <p:sp>
        <p:nvSpPr>
          <p:cNvPr id="3" name="Altbilgi Yer Tutucusu 2"/>
          <p:cNvSpPr>
            <a:spLocks noGrp="1"/>
          </p:cNvSpPr>
          <p:nvPr>
            <p:ph type="ftr" sz="quarter" idx="11"/>
          </p:nvPr>
        </p:nvSpPr>
        <p:spPr>
          <a:xfrm>
            <a:off x="4038075" y="6356351"/>
            <a:ext cx="4114264" cy="365125"/>
          </a:xfrm>
          <a:prstGeom prst="rect">
            <a:avLst/>
          </a:prstGeom>
        </p:spPr>
        <p:txBody>
          <a:bodyPr/>
          <a:lstStyle/>
          <a:p>
            <a:endParaRPr lang="tr-TR">
              <a:solidFill>
                <a:prstClr val="black"/>
              </a:solidFill>
            </a:endParaRPr>
          </a:p>
        </p:txBody>
      </p:sp>
      <p:pic>
        <p:nvPicPr>
          <p:cNvPr id="5" name="Resim 4">
            <a:extLst>
              <a:ext uri="{FF2B5EF4-FFF2-40B4-BE49-F238E27FC236}">
                <a16:creationId xmlns:a16="http://schemas.microsoft.com/office/drawing/2014/main" xmlns="" id="{1FC508A9-56D1-3880-7F67-663AE23253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4" name="Slayt Numarası Yer Tutucusu 3"/>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9901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679" y="457200"/>
            <a:ext cx="3931725"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679"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64A081F7-0CE7-4A74-B5D9-41F68F958636}" type="datetime1">
              <a:rPr lang="tr-TR" smtClean="0">
                <a:solidFill>
                  <a:prstClr val="black">
                    <a:tint val="75000"/>
                  </a:prstClr>
                </a:solidFill>
              </a:rPr>
              <a:t>25.03.2026</a:t>
            </a:fld>
            <a:endParaRPr lang="tr-TR">
              <a:solidFill>
                <a:prstClr val="black">
                  <a:tint val="75000"/>
                </a:prstClr>
              </a:solidFill>
            </a:endParaRPr>
          </a:p>
        </p:txBody>
      </p:sp>
      <p:pic>
        <p:nvPicPr>
          <p:cNvPr id="6" name="Resim 5">
            <a:extLst>
              <a:ext uri="{FF2B5EF4-FFF2-40B4-BE49-F238E27FC236}">
                <a16:creationId xmlns:a16="http://schemas.microsoft.com/office/drawing/2014/main" xmlns="" id="{D954F271-FCBE-1934-1319-804A16BD4E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7" name="Slayt Numarası Yer Tutucusu 6"/>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89753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679" y="457200"/>
            <a:ext cx="3931725"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2513" y="987426"/>
            <a:ext cx="617139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679"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21C2AF53-C5FE-4C1F-B896-A19951367B87}" type="datetime1">
              <a:rPr lang="tr-TR" smtClean="0">
                <a:solidFill>
                  <a:prstClr val="black">
                    <a:tint val="75000"/>
                  </a:prstClr>
                </a:solidFill>
              </a:rPr>
              <a:t>25.03.2026</a:t>
            </a:fld>
            <a:endParaRPr lang="tr-TR">
              <a:solidFill>
                <a:prstClr val="black">
                  <a:tint val="75000"/>
                </a:prstClr>
              </a:solidFill>
            </a:endParaRPr>
          </a:p>
        </p:txBody>
      </p:sp>
      <p:sp>
        <p:nvSpPr>
          <p:cNvPr id="6" name="Altbilgi Yer Tutucusu 5"/>
          <p:cNvSpPr>
            <a:spLocks noGrp="1"/>
          </p:cNvSpPr>
          <p:nvPr>
            <p:ph type="ftr" sz="quarter" idx="11"/>
          </p:nvPr>
        </p:nvSpPr>
        <p:spPr>
          <a:xfrm>
            <a:off x="4038075" y="6356351"/>
            <a:ext cx="4114264" cy="365125"/>
          </a:xfrm>
          <a:prstGeom prst="rect">
            <a:avLst/>
          </a:prstGeom>
        </p:spPr>
        <p:txBody>
          <a:bodyPr/>
          <a:lstStyle/>
          <a:p>
            <a:endParaRPr lang="tr-TR">
              <a:solidFill>
                <a:prstClr val="black"/>
              </a:solidFill>
            </a:endParaRPr>
          </a:p>
        </p:txBody>
      </p:sp>
      <p:pic>
        <p:nvPicPr>
          <p:cNvPr id="8" name="Resim 7">
            <a:extLst>
              <a:ext uri="{FF2B5EF4-FFF2-40B4-BE49-F238E27FC236}">
                <a16:creationId xmlns:a16="http://schemas.microsoft.com/office/drawing/2014/main" xmlns="" id="{7AB80752-75D2-088E-253F-7089E47C8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7" name="Slayt Numarası Yer Tutucusu 6"/>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20439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091" y="1408905"/>
            <a:ext cx="10514231" cy="546100"/>
          </a:xfrm>
          <a:prstGeom prst="rect">
            <a:avLst/>
          </a:prstGeom>
        </p:spPr>
        <p:txBody>
          <a:bodyPr vert="horz" lIns="91440" tIns="45720" rIns="91440" bIns="45720" rtlCol="0" anchor="ctr">
            <a:noAutofit/>
          </a:bodyPr>
          <a:lstStyle/>
          <a:p>
            <a:r>
              <a:rPr lang="tr-TR" dirty="0"/>
              <a:t>Başlık Stili: Yalınızca İlk Harf Büyük</a:t>
            </a:r>
          </a:p>
        </p:txBody>
      </p:sp>
      <p:sp>
        <p:nvSpPr>
          <p:cNvPr id="3" name="Metin Yer Tutucusu 2"/>
          <p:cNvSpPr>
            <a:spLocks noGrp="1"/>
          </p:cNvSpPr>
          <p:nvPr>
            <p:ph type="body" idx="1"/>
          </p:nvPr>
        </p:nvSpPr>
        <p:spPr>
          <a:xfrm>
            <a:off x="838091" y="2179320"/>
            <a:ext cx="10514231" cy="3997643"/>
          </a:xfrm>
          <a:prstGeom prst="rect">
            <a:avLst/>
          </a:prstGeom>
        </p:spPr>
        <p:txBody>
          <a:bodyPr vert="horz" lIns="91440" tIns="45720" rIns="91440" bIns="45720" rtlCol="0">
            <a:normAutofit/>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24A95C-A595-4004-9045-599C1301B882}" type="datetime1">
              <a:rPr lang="tr-TR" smtClean="0">
                <a:solidFill>
                  <a:prstClr val="black">
                    <a:tint val="75000"/>
                  </a:prstClr>
                </a:solidFill>
              </a:rPr>
              <a:t>25.03.2026</a:t>
            </a:fld>
            <a:endParaRPr lang="tr-TR">
              <a:solidFill>
                <a:prstClr val="black">
                  <a:tint val="75000"/>
                </a:prstClr>
              </a:solidFill>
            </a:endParaRPr>
          </a:p>
        </p:txBody>
      </p:sp>
      <p:sp>
        <p:nvSpPr>
          <p:cNvPr id="6" name="Slayt Numarası Yer Tutucusu 5"/>
          <p:cNvSpPr>
            <a:spLocks noGrp="1"/>
          </p:cNvSpPr>
          <p:nvPr>
            <p:ph type="sldNum" sz="quarter" idx="4"/>
          </p:nvPr>
        </p:nvSpPr>
        <p:spPr>
          <a:xfrm>
            <a:off x="5881874" y="6401277"/>
            <a:ext cx="579045" cy="320199"/>
          </a:xfrm>
          <a:prstGeom prst="rect">
            <a:avLst/>
          </a:prstGeom>
        </p:spPr>
        <p:txBody>
          <a:bodyPr vert="horz" lIns="91440" tIns="45720" rIns="91440" bIns="45720" rtlCol="0" anchor="ctr"/>
          <a:lstStyle>
            <a:lvl1pPr algn="r">
              <a:defRPr sz="1200">
                <a:solidFill>
                  <a:schemeClr val="tx1">
                    <a:tint val="75000"/>
                  </a:schemeClr>
                </a:solidFill>
              </a:defRPr>
            </a:lvl1pPr>
          </a:lstStyle>
          <a:p>
            <a:fld id="{7858AF1D-E6D7-4B64-9545-F66A72DEE560}" type="slidenum">
              <a:rPr lang="tr-TR" smtClean="0">
                <a:solidFill>
                  <a:prstClr val="black">
                    <a:tint val="75000"/>
                  </a:prstClr>
                </a:solidFill>
              </a:rPr>
              <a:pPr/>
              <a:t>‹#›</a:t>
            </a:fld>
            <a:r>
              <a:rPr lang="tr-TR" dirty="0">
                <a:solidFill>
                  <a:prstClr val="black">
                    <a:tint val="75000"/>
                  </a:prstClr>
                </a:solidFill>
              </a:rPr>
              <a:t>/52</a:t>
            </a:r>
          </a:p>
        </p:txBody>
      </p:sp>
      <p:pic>
        <p:nvPicPr>
          <p:cNvPr id="10" name="Picture 8">
            <a:extLst>
              <a:ext uri="{FF2B5EF4-FFF2-40B4-BE49-F238E27FC236}">
                <a16:creationId xmlns:a16="http://schemas.microsoft.com/office/drawing/2014/main" xmlns="" id="{727D0432-9455-5D6E-B873-7A723F39DF5A}"/>
              </a:ext>
            </a:extLst>
          </p:cNvPr>
          <p:cNvPicPr>
            <a:picLocks noChangeAspect="1"/>
          </p:cNvPicPr>
          <p:nvPr userDrawn="1"/>
        </p:nvPicPr>
        <p:blipFill>
          <a:blip r:embed="rId13"/>
          <a:stretch>
            <a:fillRect/>
          </a:stretch>
        </p:blipFill>
        <p:spPr>
          <a:xfrm>
            <a:off x="387275" y="274552"/>
            <a:ext cx="11568243" cy="812972"/>
          </a:xfrm>
          <a:prstGeom prst="rect">
            <a:avLst/>
          </a:prstGeom>
        </p:spPr>
      </p:pic>
    </p:spTree>
    <p:extLst>
      <p:ext uri="{BB962C8B-B14F-4D97-AF65-F5344CB8AC3E}">
        <p14:creationId xmlns:p14="http://schemas.microsoft.com/office/powerpoint/2010/main" val="2603839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000" b="1" kern="1200" baseline="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6743278" y="4145012"/>
            <a:ext cx="5256584" cy="2308324"/>
          </a:xfrm>
          <a:prstGeom prst="rect">
            <a:avLst/>
          </a:prstGeom>
          <a:ln>
            <a:noFill/>
          </a:ln>
        </p:spPr>
        <p:txBody>
          <a:bodyPr wrap="square">
            <a:spAutoFit/>
          </a:bodyPr>
          <a:lstStyle/>
          <a:p>
            <a:pPr algn="just"/>
            <a:r>
              <a:rPr lang="tr-TR" sz="2400" b="1" dirty="0" smtClean="0">
                <a:latin typeface="Garamond" pitchFamily="18" charset="0"/>
              </a:rPr>
              <a:t>A</a:t>
            </a:r>
            <a:r>
              <a:rPr lang="en-US" sz="2400" b="1" dirty="0" err="1" smtClean="0">
                <a:latin typeface="Garamond" pitchFamily="18" charset="0"/>
              </a:rPr>
              <a:t>ğa</a:t>
            </a:r>
            <a:r>
              <a:rPr lang="tr-TR" sz="2400" b="1" dirty="0" err="1" smtClean="0">
                <a:latin typeface="Garamond" pitchFamily="18" charset="0"/>
              </a:rPr>
              <a:t>çlarınızın</a:t>
            </a:r>
            <a:r>
              <a:rPr lang="tr-TR" sz="2400" b="1" dirty="0" smtClean="0">
                <a:latin typeface="Garamond" pitchFamily="18" charset="0"/>
              </a:rPr>
              <a:t> sağlıklı </a:t>
            </a:r>
            <a:r>
              <a:rPr lang="en-US" sz="2400" b="1" dirty="0" err="1" smtClean="0">
                <a:latin typeface="Garamond" pitchFamily="18" charset="0"/>
              </a:rPr>
              <a:t>ve</a:t>
            </a:r>
            <a:r>
              <a:rPr lang="tr-TR" sz="2400" b="1" dirty="0" smtClean="0">
                <a:latin typeface="Garamond" pitchFamily="18" charset="0"/>
              </a:rPr>
              <a:t> m</a:t>
            </a:r>
            <a:r>
              <a:rPr lang="en-US" sz="2400" b="1" dirty="0" err="1" smtClean="0">
                <a:latin typeface="Garamond" pitchFamily="18" charset="0"/>
              </a:rPr>
              <a:t>eyvelerinizin</a:t>
            </a:r>
            <a:r>
              <a:rPr lang="en-US" sz="2400" b="1" dirty="0" smtClean="0">
                <a:latin typeface="Garamond" pitchFamily="18" charset="0"/>
              </a:rPr>
              <a:t> </a:t>
            </a:r>
            <a:r>
              <a:rPr lang="tr-TR" sz="2400" b="1" dirty="0" smtClean="0">
                <a:latin typeface="Garamond" pitchFamily="18" charset="0"/>
              </a:rPr>
              <a:t>kaliteli olabilmesi için </a:t>
            </a:r>
            <a:r>
              <a:rPr lang="en-US" sz="2400" b="1" dirty="0" smtClean="0">
                <a:latin typeface="Garamond" pitchFamily="18" charset="0"/>
              </a:rPr>
              <a:t>Adana </a:t>
            </a:r>
            <a:r>
              <a:rPr lang="en-US" sz="2400" b="1" dirty="0" err="1" smtClean="0">
                <a:latin typeface="Garamond" pitchFamily="18" charset="0"/>
              </a:rPr>
              <a:t>Biyolojik</a:t>
            </a:r>
            <a:r>
              <a:rPr lang="en-US" sz="2400" b="1" dirty="0" smtClean="0">
                <a:latin typeface="Garamond" pitchFamily="18" charset="0"/>
              </a:rPr>
              <a:t> </a:t>
            </a:r>
            <a:r>
              <a:rPr lang="en-US" sz="2400" b="1" dirty="0" err="1" smtClean="0">
                <a:latin typeface="Garamond" pitchFamily="18" charset="0"/>
              </a:rPr>
              <a:t>Mü</a:t>
            </a:r>
            <a:r>
              <a:rPr lang="tr-TR" sz="2400" b="1" dirty="0" smtClean="0">
                <a:latin typeface="Garamond" pitchFamily="18" charset="0"/>
              </a:rPr>
              <a:t>c</a:t>
            </a:r>
            <a:r>
              <a:rPr lang="en-US" sz="2400" b="1" dirty="0" smtClean="0">
                <a:latin typeface="Garamond" pitchFamily="18" charset="0"/>
              </a:rPr>
              <a:t>a</a:t>
            </a:r>
            <a:r>
              <a:rPr lang="tr-TR" sz="2400" b="1" dirty="0" smtClean="0">
                <a:latin typeface="Garamond" pitchFamily="18" charset="0"/>
              </a:rPr>
              <a:t>dele Araştırma  Enstitüsü’nün önerilerine </a:t>
            </a:r>
            <a:r>
              <a:rPr lang="en-US" sz="2400" b="1" dirty="0" err="1" smtClean="0">
                <a:latin typeface="Garamond" pitchFamily="18" charset="0"/>
              </a:rPr>
              <a:t>uymanızı</a:t>
            </a:r>
            <a:r>
              <a:rPr lang="en-US" sz="2400" b="1" dirty="0" smtClean="0">
                <a:latin typeface="Garamond" pitchFamily="18" charset="0"/>
              </a:rPr>
              <a:t> </a:t>
            </a:r>
            <a:r>
              <a:rPr lang="en-US" sz="2400" b="1" dirty="0" err="1" smtClean="0">
                <a:latin typeface="Garamond" pitchFamily="18" charset="0"/>
              </a:rPr>
              <a:t>ve</a:t>
            </a:r>
            <a:r>
              <a:rPr lang="en-US" sz="2400" b="1" dirty="0" smtClean="0">
                <a:latin typeface="Garamond" pitchFamily="18" charset="0"/>
              </a:rPr>
              <a:t> </a:t>
            </a:r>
            <a:r>
              <a:rPr lang="en-US" sz="2400" b="1" dirty="0" err="1" smtClean="0">
                <a:latin typeface="Garamond" pitchFamily="18" charset="0"/>
              </a:rPr>
              <a:t>bundan</a:t>
            </a:r>
            <a:r>
              <a:rPr lang="en-US" sz="2400" b="1" dirty="0" smtClean="0">
                <a:latin typeface="Garamond" pitchFamily="18" charset="0"/>
              </a:rPr>
              <a:t> </a:t>
            </a:r>
            <a:r>
              <a:rPr lang="en-US" sz="2400" b="1" dirty="0" err="1" smtClean="0">
                <a:latin typeface="Garamond" pitchFamily="18" charset="0"/>
              </a:rPr>
              <a:t>sonraki</a:t>
            </a:r>
            <a:r>
              <a:rPr lang="en-US" sz="2400" b="1" dirty="0" smtClean="0">
                <a:latin typeface="Garamond" pitchFamily="18" charset="0"/>
              </a:rPr>
              <a:t> yay</a:t>
            </a:r>
            <a:r>
              <a:rPr lang="tr-TR" sz="2400" b="1" dirty="0" smtClean="0">
                <a:latin typeface="Garamond" pitchFamily="18" charset="0"/>
              </a:rPr>
              <a:t>ı</a:t>
            </a:r>
            <a:r>
              <a:rPr lang="en-US" sz="2400" b="1" dirty="0" err="1" smtClean="0">
                <a:latin typeface="Garamond" pitchFamily="18" charset="0"/>
              </a:rPr>
              <a:t>nl</a:t>
            </a:r>
            <a:r>
              <a:rPr lang="tr-TR" sz="2400" b="1" dirty="0" smtClean="0">
                <a:latin typeface="Garamond" pitchFamily="18" charset="0"/>
              </a:rPr>
              <a:t>a</a:t>
            </a:r>
            <a:r>
              <a:rPr lang="en-US" sz="2400" b="1" dirty="0" smtClean="0">
                <a:latin typeface="Garamond" pitchFamily="18" charset="0"/>
              </a:rPr>
              <a:t>r</a:t>
            </a:r>
            <a:r>
              <a:rPr lang="tr-TR" sz="2400" b="1" dirty="0" err="1" smtClean="0">
                <a:latin typeface="Garamond" pitchFamily="18" charset="0"/>
              </a:rPr>
              <a:t>ını</a:t>
            </a:r>
            <a:r>
              <a:rPr lang="en-US" sz="2400" b="1" dirty="0" smtClean="0">
                <a:latin typeface="Garamond" pitchFamily="18" charset="0"/>
              </a:rPr>
              <a:t> </a:t>
            </a:r>
            <a:r>
              <a:rPr lang="en-US" sz="2400" b="1" dirty="0" err="1" smtClean="0">
                <a:latin typeface="Garamond" pitchFamily="18" charset="0"/>
              </a:rPr>
              <a:t>taki</a:t>
            </a:r>
            <a:r>
              <a:rPr lang="tr-TR" sz="2400" b="1" dirty="0" smtClean="0">
                <a:latin typeface="Garamond" pitchFamily="18" charset="0"/>
              </a:rPr>
              <a:t>p</a:t>
            </a:r>
            <a:r>
              <a:rPr lang="en-US" sz="2400" b="1" dirty="0" smtClean="0">
                <a:latin typeface="Garamond" pitchFamily="18" charset="0"/>
              </a:rPr>
              <a:t> </a:t>
            </a:r>
            <a:r>
              <a:rPr lang="en-US" sz="2400" b="1" dirty="0" err="1" smtClean="0">
                <a:latin typeface="Garamond" pitchFamily="18" charset="0"/>
              </a:rPr>
              <a:t>etmenizi</a:t>
            </a:r>
            <a:r>
              <a:rPr lang="en-US" sz="2400" b="1" dirty="0" smtClean="0">
                <a:latin typeface="Garamond" pitchFamily="18" charset="0"/>
              </a:rPr>
              <a:t> </a:t>
            </a:r>
            <a:r>
              <a:rPr lang="en-US" sz="2400" b="1" dirty="0" err="1" smtClean="0">
                <a:latin typeface="Garamond" pitchFamily="18" charset="0"/>
              </a:rPr>
              <a:t>tavsiye</a:t>
            </a:r>
            <a:r>
              <a:rPr lang="en-US" sz="2400" b="1" dirty="0" smtClean="0">
                <a:latin typeface="Garamond" pitchFamily="18" charset="0"/>
              </a:rPr>
              <a:t> </a:t>
            </a:r>
            <a:r>
              <a:rPr lang="en-US" sz="2400" b="1" dirty="0" err="1" smtClean="0">
                <a:latin typeface="Garamond" pitchFamily="18" charset="0"/>
              </a:rPr>
              <a:t>ederiz</a:t>
            </a:r>
            <a:r>
              <a:rPr lang="tr-TR" sz="2400" b="1" dirty="0" smtClean="0">
                <a:latin typeface="Garamond" pitchFamily="18" charset="0"/>
              </a:rPr>
              <a:t>.</a:t>
            </a:r>
            <a:endParaRPr lang="en-US" sz="2400" b="1" dirty="0">
              <a:latin typeface="Garamond" pitchFamily="18" charset="0"/>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74" y="1520740"/>
            <a:ext cx="6480720" cy="482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etin kutusu 7"/>
          <p:cNvSpPr txBox="1"/>
          <p:nvPr/>
        </p:nvSpPr>
        <p:spPr>
          <a:xfrm>
            <a:off x="11084958" y="-27384"/>
            <a:ext cx="914904" cy="369332"/>
          </a:xfrm>
          <a:prstGeom prst="rect">
            <a:avLst/>
          </a:prstGeom>
          <a:noFill/>
        </p:spPr>
        <p:txBody>
          <a:bodyPr wrap="square" rtlCol="0">
            <a:spAutoFit/>
          </a:bodyPr>
          <a:lstStyle/>
          <a:p>
            <a:r>
              <a:rPr lang="tr-TR" b="1" dirty="0" smtClean="0">
                <a:latin typeface="Garamond" pitchFamily="18" charset="0"/>
              </a:rPr>
              <a:t>Ka-001</a:t>
            </a:r>
            <a:endParaRPr lang="en-US" b="1" dirty="0">
              <a:latin typeface="Garamond" pitchFamily="18" charset="0"/>
            </a:endParaRPr>
          </a:p>
        </p:txBody>
      </p:sp>
    </p:spTree>
    <p:extLst>
      <p:ext uri="{BB962C8B-B14F-4D97-AF65-F5344CB8AC3E}">
        <p14:creationId xmlns:p14="http://schemas.microsoft.com/office/powerpoint/2010/main" val="3049642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406574" y="3501008"/>
            <a:ext cx="1693576" cy="338554"/>
          </a:xfrm>
          <a:prstGeom prst="rect">
            <a:avLst/>
          </a:prstGeom>
          <a:ln>
            <a:noFill/>
          </a:ln>
        </p:spPr>
        <p:txBody>
          <a:bodyPr wrap="square">
            <a:spAutoFit/>
          </a:bodyPr>
          <a:lstStyle/>
          <a:p>
            <a:pPr algn="just"/>
            <a:r>
              <a:rPr lang="tr-TR" sz="1600" b="1" dirty="0" smtClean="0">
                <a:latin typeface="Garamond" pitchFamily="18" charset="0"/>
              </a:rPr>
              <a:t>Sağlıklı Yaprak  </a:t>
            </a:r>
            <a:endParaRPr lang="tr-TR" sz="1600" b="1" dirty="0">
              <a:latin typeface="Garamond" pitchFamily="18" charset="0"/>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110" y="300692"/>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r="29970"/>
          <a:stretch/>
        </p:blipFill>
        <p:spPr bwMode="auto">
          <a:xfrm rot="10800000">
            <a:off x="381472" y="3933320"/>
            <a:ext cx="1681286"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t="1901"/>
          <a:stretch/>
        </p:blipFill>
        <p:spPr bwMode="auto">
          <a:xfrm>
            <a:off x="2312697" y="3933056"/>
            <a:ext cx="1674880" cy="233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rotWithShape="1">
          <a:blip r:embed="rId6">
            <a:extLst>
              <a:ext uri="{28A0092B-C50C-407E-A947-70E740481C1C}">
                <a14:useLocalDpi xmlns:a14="http://schemas.microsoft.com/office/drawing/2010/main" val="0"/>
              </a:ext>
            </a:extLst>
          </a:blip>
          <a:srcRect l="1" t="14027" r="283" b="4253"/>
          <a:stretch/>
        </p:blipFill>
        <p:spPr bwMode="auto">
          <a:xfrm rot="16200000">
            <a:off x="3990764" y="4234781"/>
            <a:ext cx="2333915" cy="1671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rotWithShape="1">
          <a:blip r:embed="rId7">
            <a:extLst>
              <a:ext uri="{28A0092B-C50C-407E-A947-70E740481C1C}">
                <a14:useLocalDpi xmlns:a14="http://schemas.microsoft.com/office/drawing/2010/main" val="0"/>
              </a:ext>
            </a:extLst>
          </a:blip>
          <a:srcRect l="3144" t="16309" r="-1" b="18622"/>
          <a:stretch/>
        </p:blipFill>
        <p:spPr bwMode="auto">
          <a:xfrm rot="16200000">
            <a:off x="5922554" y="4294303"/>
            <a:ext cx="2291887" cy="1594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66743" t="11826" r="2052" b="45379"/>
          <a:stretch/>
        </p:blipFill>
        <p:spPr bwMode="auto">
          <a:xfrm rot="16200000">
            <a:off x="7785610" y="4294303"/>
            <a:ext cx="2291887" cy="159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9996565" y="3960590"/>
            <a:ext cx="1715264" cy="2276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Metin kutusu 8"/>
          <p:cNvSpPr txBox="1"/>
          <p:nvPr/>
        </p:nvSpPr>
        <p:spPr>
          <a:xfrm>
            <a:off x="10415686" y="620688"/>
            <a:ext cx="648424" cy="369332"/>
          </a:xfrm>
          <a:prstGeom prst="rect">
            <a:avLst/>
          </a:prstGeom>
          <a:solidFill>
            <a:schemeClr val="bg1"/>
          </a:solidFill>
        </p:spPr>
        <p:txBody>
          <a:bodyPr wrap="square" rtlCol="0">
            <a:spAutoFit/>
          </a:bodyPr>
          <a:lstStyle/>
          <a:p>
            <a:endParaRPr lang="en-US" dirty="0">
              <a:solidFill>
                <a:prstClr val="black"/>
              </a:solidFill>
            </a:endParaRPr>
          </a:p>
        </p:txBody>
      </p:sp>
      <p:sp>
        <p:nvSpPr>
          <p:cNvPr id="37" name="Dikdörtgen 36"/>
          <p:cNvSpPr/>
          <p:nvPr/>
        </p:nvSpPr>
        <p:spPr>
          <a:xfrm>
            <a:off x="387878" y="6330806"/>
            <a:ext cx="1674880" cy="338554"/>
          </a:xfrm>
          <a:prstGeom prst="rect">
            <a:avLst/>
          </a:prstGeom>
          <a:ln>
            <a:noFill/>
          </a:ln>
        </p:spPr>
        <p:txBody>
          <a:bodyPr wrap="square">
            <a:spAutoFit/>
          </a:bodyPr>
          <a:lstStyle/>
          <a:p>
            <a:pPr algn="ctr"/>
            <a:r>
              <a:rPr lang="tr-TR" sz="1600" b="1" dirty="0" smtClean="0">
                <a:solidFill>
                  <a:srgbClr val="1F1F1F"/>
                </a:solidFill>
                <a:latin typeface="Garamond" pitchFamily="18" charset="0"/>
              </a:rPr>
              <a:t>Çinko Eksikliği  </a:t>
            </a:r>
            <a:endParaRPr lang="tr-TR" sz="1600" b="1" dirty="0">
              <a:solidFill>
                <a:prstClr val="black"/>
              </a:solidFill>
              <a:latin typeface="Garamond" pitchFamily="18" charset="0"/>
            </a:endParaRPr>
          </a:p>
        </p:txBody>
      </p:sp>
      <p:sp>
        <p:nvSpPr>
          <p:cNvPr id="38" name="Dikdörtgen 37"/>
          <p:cNvSpPr/>
          <p:nvPr/>
        </p:nvSpPr>
        <p:spPr>
          <a:xfrm>
            <a:off x="2278782" y="6321368"/>
            <a:ext cx="1836597" cy="338554"/>
          </a:xfrm>
          <a:prstGeom prst="rect">
            <a:avLst/>
          </a:prstGeom>
          <a:ln>
            <a:noFill/>
          </a:ln>
        </p:spPr>
        <p:txBody>
          <a:bodyPr wrap="square">
            <a:spAutoFit/>
          </a:bodyPr>
          <a:lstStyle/>
          <a:p>
            <a:pPr algn="ctr"/>
            <a:r>
              <a:rPr lang="tr-TR" sz="1600" b="1" dirty="0" smtClean="0">
                <a:solidFill>
                  <a:srgbClr val="1F1F1F"/>
                </a:solidFill>
                <a:latin typeface="Garamond" pitchFamily="18" charset="0"/>
              </a:rPr>
              <a:t>Mangan Eksikliği  </a:t>
            </a:r>
            <a:endParaRPr lang="tr-TR" sz="1600" b="1" dirty="0">
              <a:solidFill>
                <a:prstClr val="black"/>
              </a:solidFill>
              <a:latin typeface="Garamond" pitchFamily="18" charset="0"/>
            </a:endParaRPr>
          </a:p>
        </p:txBody>
      </p:sp>
      <p:sp>
        <p:nvSpPr>
          <p:cNvPr id="39" name="Dikdörtgen 38"/>
          <p:cNvSpPr/>
          <p:nvPr/>
        </p:nvSpPr>
        <p:spPr>
          <a:xfrm>
            <a:off x="4150990" y="6309320"/>
            <a:ext cx="2120442" cy="338554"/>
          </a:xfrm>
          <a:prstGeom prst="rect">
            <a:avLst/>
          </a:prstGeom>
          <a:ln>
            <a:noFill/>
          </a:ln>
        </p:spPr>
        <p:txBody>
          <a:bodyPr wrap="square">
            <a:spAutoFit/>
          </a:bodyPr>
          <a:lstStyle/>
          <a:p>
            <a:r>
              <a:rPr lang="tr-TR" sz="1600" b="1" dirty="0" smtClean="0">
                <a:solidFill>
                  <a:srgbClr val="1F1F1F"/>
                </a:solidFill>
                <a:latin typeface="Garamond" pitchFamily="18" charset="0"/>
              </a:rPr>
              <a:t>Magnezyum Eksikliği</a:t>
            </a:r>
            <a:endParaRPr lang="tr-TR" sz="1600" b="1" dirty="0">
              <a:solidFill>
                <a:prstClr val="black"/>
              </a:solidFill>
              <a:latin typeface="Garamond" pitchFamily="18" charset="0"/>
            </a:endParaRPr>
          </a:p>
        </p:txBody>
      </p:sp>
      <p:sp>
        <p:nvSpPr>
          <p:cNvPr id="40" name="Dikdörtgen 39"/>
          <p:cNvSpPr/>
          <p:nvPr/>
        </p:nvSpPr>
        <p:spPr>
          <a:xfrm>
            <a:off x="6203844" y="6309320"/>
            <a:ext cx="1751250" cy="338554"/>
          </a:xfrm>
          <a:prstGeom prst="rect">
            <a:avLst/>
          </a:prstGeom>
          <a:ln>
            <a:noFill/>
          </a:ln>
        </p:spPr>
        <p:txBody>
          <a:bodyPr wrap="square">
            <a:spAutoFit/>
          </a:bodyPr>
          <a:lstStyle/>
          <a:p>
            <a:pPr algn="ctr"/>
            <a:r>
              <a:rPr lang="tr-TR" sz="1600" b="1" dirty="0" smtClean="0">
                <a:solidFill>
                  <a:srgbClr val="1F1F1F"/>
                </a:solidFill>
                <a:latin typeface="Garamond" pitchFamily="18" charset="0"/>
              </a:rPr>
              <a:t>Demir Eksikliği</a:t>
            </a:r>
            <a:endParaRPr lang="tr-TR" sz="1600" b="1" dirty="0">
              <a:solidFill>
                <a:prstClr val="black"/>
              </a:solidFill>
              <a:latin typeface="Garamond" pitchFamily="18" charset="0"/>
            </a:endParaRPr>
          </a:p>
        </p:txBody>
      </p:sp>
      <p:sp>
        <p:nvSpPr>
          <p:cNvPr id="41" name="Dikdörtgen 40"/>
          <p:cNvSpPr/>
          <p:nvPr/>
        </p:nvSpPr>
        <p:spPr>
          <a:xfrm>
            <a:off x="8129349" y="6301809"/>
            <a:ext cx="1895021" cy="338554"/>
          </a:xfrm>
          <a:prstGeom prst="rect">
            <a:avLst/>
          </a:prstGeom>
          <a:ln>
            <a:noFill/>
          </a:ln>
        </p:spPr>
        <p:txBody>
          <a:bodyPr wrap="square">
            <a:spAutoFit/>
          </a:bodyPr>
          <a:lstStyle/>
          <a:p>
            <a:r>
              <a:rPr lang="tr-TR" sz="1600" b="1" dirty="0" smtClean="0">
                <a:solidFill>
                  <a:srgbClr val="1F1F1F"/>
                </a:solidFill>
                <a:latin typeface="Garamond" pitchFamily="18" charset="0"/>
              </a:rPr>
              <a:t>Kalsiyum Eksikliği</a:t>
            </a:r>
            <a:endParaRPr lang="tr-TR" sz="1600" b="1" dirty="0">
              <a:solidFill>
                <a:prstClr val="black"/>
              </a:solidFill>
              <a:latin typeface="Garamond" pitchFamily="18" charset="0"/>
            </a:endParaRPr>
          </a:p>
        </p:txBody>
      </p:sp>
      <p:sp>
        <p:nvSpPr>
          <p:cNvPr id="42" name="Dikdörtgen 41"/>
          <p:cNvSpPr/>
          <p:nvPr/>
        </p:nvSpPr>
        <p:spPr>
          <a:xfrm>
            <a:off x="9936249" y="6258798"/>
            <a:ext cx="1693576" cy="338554"/>
          </a:xfrm>
          <a:prstGeom prst="rect">
            <a:avLst/>
          </a:prstGeom>
          <a:ln>
            <a:noFill/>
          </a:ln>
        </p:spPr>
        <p:txBody>
          <a:bodyPr wrap="square">
            <a:spAutoFit/>
          </a:bodyPr>
          <a:lstStyle/>
          <a:p>
            <a:pPr algn="ctr"/>
            <a:r>
              <a:rPr lang="tr-TR" sz="1600" b="1" dirty="0" smtClean="0">
                <a:solidFill>
                  <a:srgbClr val="1F1F1F"/>
                </a:solidFill>
                <a:latin typeface="Garamond" pitchFamily="18" charset="0"/>
              </a:rPr>
              <a:t>Azot Eksikliği  </a:t>
            </a:r>
            <a:endParaRPr lang="tr-TR" sz="1600" b="1" dirty="0">
              <a:solidFill>
                <a:prstClr val="black"/>
              </a:solidFill>
              <a:latin typeface="Garamond" pitchFamily="18" charset="0"/>
            </a:endParaRPr>
          </a:p>
        </p:txBody>
      </p:sp>
      <p:sp>
        <p:nvSpPr>
          <p:cNvPr id="2" name="AutoShape 4" descr="blob:https://web.whatsapp.com/e66cd436-097b-4e42-8924-330bd108660b"/>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8" name="Picture 10" descr="C:\Users\2020\Desktop\Mehmet beye gönderilecekler\Resim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555" y="1156381"/>
            <a:ext cx="1656000" cy="2309810"/>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pic>
        <p:nvPicPr>
          <p:cNvPr id="12299" name="Picture 11" descr="C:\Users\2020\Desktop\Mehmet beye gönderilecekler\Resim3.jpg"/>
          <p:cNvPicPr>
            <a:picLocks noChangeAspect="1" noChangeArrowheads="1"/>
          </p:cNvPicPr>
          <p:nvPr/>
        </p:nvPicPr>
        <p:blipFill rotWithShape="1">
          <a:blip r:embed="rId11">
            <a:extLst>
              <a:ext uri="{28A0092B-C50C-407E-A947-70E740481C1C}">
                <a14:useLocalDpi xmlns:a14="http://schemas.microsoft.com/office/drawing/2010/main" val="0"/>
              </a:ext>
            </a:extLst>
          </a:blip>
          <a:srcRect l="16369" t="11994" r="16183" b="12576"/>
          <a:stretch/>
        </p:blipFill>
        <p:spPr bwMode="auto">
          <a:xfrm>
            <a:off x="2350790" y="1156604"/>
            <a:ext cx="1615882" cy="2311200"/>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12300" name="Picture 12" descr="C:\Users\2020\Desktop\Mehmet beye gönderilecekler\Resim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1432" y="1156380"/>
            <a:ext cx="1616075" cy="2340757"/>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12301" name="Picture 13" descr="C:\Users\2020\Desktop\Mehmet beye gönderilecekler\Resim6.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72098" y="1156604"/>
            <a:ext cx="1590626" cy="2325259"/>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12304" name="Picture 16"/>
          <p:cNvPicPr>
            <a:picLocks noChangeAspect="1" noChangeArrowheads="1"/>
          </p:cNvPicPr>
          <p:nvPr/>
        </p:nvPicPr>
        <p:blipFill rotWithShape="1">
          <a:blip r:embed="rId14">
            <a:extLst>
              <a:ext uri="{28A0092B-C50C-407E-A947-70E740481C1C}">
                <a14:useLocalDpi xmlns:a14="http://schemas.microsoft.com/office/drawing/2010/main" val="0"/>
              </a:ext>
            </a:extLst>
          </a:blip>
          <a:srcRect l="34363" t="2294" r="31274"/>
          <a:stretch/>
        </p:blipFill>
        <p:spPr bwMode="auto">
          <a:xfrm>
            <a:off x="9982738" y="1156604"/>
            <a:ext cx="1715264" cy="2344705"/>
          </a:xfrm>
          <a:prstGeom prst="rect">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6" name="Picture 18" descr="C:\Users\2020\Desktop\Mehmet beye gönderilecekler\Resim13.jpg"/>
          <p:cNvPicPr>
            <a:picLocks noChangeAspect="1" noChangeArrowheads="1"/>
          </p:cNvPicPr>
          <p:nvPr/>
        </p:nvPicPr>
        <p:blipFill rotWithShape="1">
          <a:blip r:embed="rId15">
            <a:extLst>
              <a:ext uri="{28A0092B-C50C-407E-A947-70E740481C1C}">
                <a14:useLocalDpi xmlns:a14="http://schemas.microsoft.com/office/drawing/2010/main" val="0"/>
              </a:ext>
            </a:extLst>
          </a:blip>
          <a:srcRect b="5176"/>
          <a:stretch/>
        </p:blipFill>
        <p:spPr bwMode="auto">
          <a:xfrm>
            <a:off x="4348318" y="1156381"/>
            <a:ext cx="1674880" cy="2344928"/>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27" name="Metin kutusu 26"/>
          <p:cNvSpPr txBox="1"/>
          <p:nvPr/>
        </p:nvSpPr>
        <p:spPr>
          <a:xfrm>
            <a:off x="2481368" y="460765"/>
            <a:ext cx="8856983" cy="492443"/>
          </a:xfrm>
          <a:prstGeom prst="rect">
            <a:avLst/>
          </a:prstGeom>
          <a:noFill/>
          <a:ln>
            <a:noFill/>
          </a:ln>
        </p:spPr>
        <p:txBody>
          <a:bodyPr wrap="square" rtlCol="0">
            <a:spAutoFit/>
          </a:bodyPr>
          <a:lstStyle/>
          <a:p>
            <a:pPr algn="ctr"/>
            <a:r>
              <a:rPr lang="tr-TR" sz="2600" b="1" dirty="0" err="1" smtClean="0">
                <a:solidFill>
                  <a:srgbClr val="FF0000"/>
                </a:solidFill>
                <a:latin typeface="Garamond" pitchFamily="18" charset="0"/>
              </a:rPr>
              <a:t>Turunçgil</a:t>
            </a:r>
            <a:r>
              <a:rPr lang="tr-TR" sz="2600" b="1" dirty="0" smtClean="0">
                <a:solidFill>
                  <a:srgbClr val="FF0000"/>
                </a:solidFill>
                <a:latin typeface="Garamond" pitchFamily="18" charset="0"/>
              </a:rPr>
              <a:t> Yeşillenme Hastalığının Yapraktaki Belirtileri</a:t>
            </a:r>
            <a:endParaRPr lang="en-US" sz="2600" b="1" dirty="0">
              <a:solidFill>
                <a:srgbClr val="FF0000"/>
              </a:solidFill>
              <a:latin typeface="Garamond" pitchFamily="18" charset="0"/>
            </a:endParaRPr>
          </a:p>
        </p:txBody>
      </p:sp>
      <p:sp>
        <p:nvSpPr>
          <p:cNvPr id="28" name="Metin kutusu 27"/>
          <p:cNvSpPr txBox="1"/>
          <p:nvPr/>
        </p:nvSpPr>
        <p:spPr>
          <a:xfrm>
            <a:off x="2109650" y="3543399"/>
            <a:ext cx="9666584" cy="461665"/>
          </a:xfrm>
          <a:prstGeom prst="rect">
            <a:avLst/>
          </a:prstGeom>
          <a:noFill/>
          <a:ln>
            <a:noFill/>
          </a:ln>
        </p:spPr>
        <p:txBody>
          <a:bodyPr wrap="square" rtlCol="0">
            <a:spAutoFit/>
          </a:bodyPr>
          <a:lstStyle/>
          <a:p>
            <a:pPr algn="ctr"/>
            <a:r>
              <a:rPr lang="tr-TR" sz="2300" b="1" dirty="0" smtClean="0">
                <a:solidFill>
                  <a:srgbClr val="FF0000"/>
                </a:solidFill>
                <a:latin typeface="Garamond" pitchFamily="18" charset="0"/>
              </a:rPr>
              <a:t>Turunçgillerde Bitki Besin Elementi Eksikliklerinin Yapraktaki Belirtileri</a:t>
            </a:r>
            <a:endParaRPr lang="en-US" sz="2300" b="1" dirty="0">
              <a:solidFill>
                <a:srgbClr val="FF0000"/>
              </a:solidFill>
              <a:latin typeface="Garamond" pitchFamily="18" charset="0"/>
            </a:endParaRPr>
          </a:p>
        </p:txBody>
      </p:sp>
      <p:sp>
        <p:nvSpPr>
          <p:cNvPr id="30" name="Metin kutusu 29"/>
          <p:cNvSpPr txBox="1"/>
          <p:nvPr/>
        </p:nvSpPr>
        <p:spPr>
          <a:xfrm>
            <a:off x="11084958" y="-27384"/>
            <a:ext cx="914904" cy="369332"/>
          </a:xfrm>
          <a:prstGeom prst="rect">
            <a:avLst/>
          </a:prstGeom>
          <a:noFill/>
        </p:spPr>
        <p:txBody>
          <a:bodyPr wrap="square" rtlCol="0">
            <a:spAutoFit/>
          </a:bodyPr>
          <a:lstStyle/>
          <a:p>
            <a:r>
              <a:rPr lang="tr-TR" b="1" dirty="0" smtClean="0">
                <a:latin typeface="Garamond" pitchFamily="18" charset="0"/>
              </a:rPr>
              <a:t>Py-001</a:t>
            </a:r>
            <a:endParaRPr lang="en-US" b="1" dirty="0">
              <a:latin typeface="Garamond" pitchFamily="18" charset="0"/>
            </a:endParaRPr>
          </a:p>
        </p:txBody>
      </p:sp>
    </p:spTree>
    <p:extLst>
      <p:ext uri="{BB962C8B-B14F-4D97-AF65-F5344CB8AC3E}">
        <p14:creationId xmlns:p14="http://schemas.microsoft.com/office/powerpoint/2010/main" val="3171493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Dikdörtgen 6"/>
          <p:cNvSpPr/>
          <p:nvPr/>
        </p:nvSpPr>
        <p:spPr>
          <a:xfrm>
            <a:off x="2840396" y="457508"/>
            <a:ext cx="5509713" cy="492443"/>
          </a:xfrm>
          <a:prstGeom prst="rect">
            <a:avLst/>
          </a:prstGeom>
        </p:spPr>
        <p:txBody>
          <a:bodyPr wrap="none">
            <a:spAutoFit/>
          </a:bodyPr>
          <a:lstStyle/>
          <a:p>
            <a:r>
              <a:rPr lang="tr-TR" sz="2600" b="1" dirty="0" smtClean="0">
                <a:solidFill>
                  <a:srgbClr val="FF0000"/>
                </a:solidFill>
                <a:latin typeface="Garamond" pitchFamily="18" charset="0"/>
              </a:rPr>
              <a:t>Yere </a:t>
            </a:r>
            <a:r>
              <a:rPr lang="tr-TR" sz="2600" b="1" dirty="0" smtClean="0">
                <a:solidFill>
                  <a:srgbClr val="FF0000"/>
                </a:solidFill>
                <a:latin typeface="Garamond" pitchFamily="18" charset="0"/>
              </a:rPr>
              <a:t>Dökülen Meyvelerin Toplanması</a:t>
            </a:r>
            <a:endParaRPr lang="en-US" sz="2600" b="1" dirty="0">
              <a:solidFill>
                <a:srgbClr val="FF0000"/>
              </a:solidFill>
              <a:latin typeface="Garamond" pitchFamily="18" charset="0"/>
            </a:endParaRPr>
          </a:p>
        </p:txBody>
      </p:sp>
      <p:sp>
        <p:nvSpPr>
          <p:cNvPr id="9" name="Dikdörtgen 8"/>
          <p:cNvSpPr/>
          <p:nvPr/>
        </p:nvSpPr>
        <p:spPr>
          <a:xfrm>
            <a:off x="271586" y="3596531"/>
            <a:ext cx="6223248" cy="3000821"/>
          </a:xfrm>
          <a:prstGeom prst="rect">
            <a:avLst/>
          </a:prstGeom>
        </p:spPr>
        <p:txBody>
          <a:bodyPr wrap="square">
            <a:spAutoFit/>
          </a:bodyPr>
          <a:lstStyle/>
          <a:p>
            <a:pPr algn="just"/>
            <a:r>
              <a:rPr lang="tr-TR" sz="2100" dirty="0" smtClean="0">
                <a:latin typeface="Garamond" pitchFamily="18" charset="0"/>
              </a:rPr>
              <a:t>Her zaman ve her şartta, yere düşen meyvelerin toplanarak bahçe dışına çıkarılması ağaçların sıhhati ile meyvelerin kalitesi için  çok önemli kültürel bir tedbirdir. Bu tavsiyemizin nedeni meyvelerin toprak üstünde çürümesiyle beraber oluşan </a:t>
            </a:r>
            <a:r>
              <a:rPr lang="tr-TR" sz="2100" dirty="0" err="1" smtClean="0">
                <a:latin typeface="Garamond" pitchFamily="18" charset="0"/>
              </a:rPr>
              <a:t>fungus</a:t>
            </a:r>
            <a:r>
              <a:rPr lang="tr-TR" sz="2100" dirty="0" smtClean="0">
                <a:latin typeface="Garamond" pitchFamily="18" charset="0"/>
              </a:rPr>
              <a:t> (mantar) sporlarının, özellikle de </a:t>
            </a:r>
            <a:r>
              <a:rPr lang="tr-TR" sz="2100" dirty="0">
                <a:latin typeface="Garamond" pitchFamily="18" charset="0"/>
              </a:rPr>
              <a:t>meyve, </a:t>
            </a:r>
            <a:r>
              <a:rPr lang="tr-TR" sz="2100" dirty="0" smtClean="0">
                <a:latin typeface="Garamond" pitchFamily="18" charset="0"/>
              </a:rPr>
              <a:t>kök boğazı </a:t>
            </a:r>
            <a:r>
              <a:rPr lang="tr-TR" sz="2100" dirty="0">
                <a:latin typeface="Garamond" pitchFamily="18" charset="0"/>
              </a:rPr>
              <a:t>ve köklerde zararlı bir </a:t>
            </a:r>
            <a:r>
              <a:rPr lang="tr-TR" sz="2100" dirty="0" err="1" smtClean="0">
                <a:latin typeface="Garamond" pitchFamily="18" charset="0"/>
              </a:rPr>
              <a:t>fungus</a:t>
            </a:r>
            <a:r>
              <a:rPr lang="tr-TR" sz="2100" dirty="0" smtClean="0">
                <a:latin typeface="Garamond" pitchFamily="18" charset="0"/>
              </a:rPr>
              <a:t> </a:t>
            </a:r>
            <a:r>
              <a:rPr lang="tr-TR" sz="2100" dirty="0">
                <a:latin typeface="Garamond" pitchFamily="18" charset="0"/>
              </a:rPr>
              <a:t>olan </a:t>
            </a:r>
            <a:r>
              <a:rPr lang="tr-TR" sz="2100" i="1" dirty="0" err="1" smtClean="0">
                <a:latin typeface="Garamond" pitchFamily="18" charset="0"/>
              </a:rPr>
              <a:t>Phytophthora’</a:t>
            </a:r>
            <a:r>
              <a:rPr lang="tr-TR" sz="2100" dirty="0" err="1" smtClean="0">
                <a:latin typeface="Garamond" pitchFamily="18" charset="0"/>
              </a:rPr>
              <a:t>nın</a:t>
            </a:r>
            <a:r>
              <a:rPr lang="tr-TR" sz="2100" dirty="0" smtClean="0">
                <a:latin typeface="Garamond" pitchFamily="18" charset="0"/>
              </a:rPr>
              <a:t> yağmur suyu ile ağaçların kök bölgelerine ulaşıp, kökleri hastalandırarak ağacın sağlığı ile meyve kalitesini olumsuz etkilemesidir. </a:t>
            </a:r>
          </a:p>
        </p:txBody>
      </p:sp>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5073" y="1381111"/>
            <a:ext cx="5344260" cy="50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etin kutusu 9"/>
          <p:cNvSpPr txBox="1"/>
          <p:nvPr/>
        </p:nvSpPr>
        <p:spPr>
          <a:xfrm>
            <a:off x="10631710" y="-36676"/>
            <a:ext cx="1490969" cy="369332"/>
          </a:xfrm>
          <a:prstGeom prst="rect">
            <a:avLst/>
          </a:prstGeom>
          <a:noFill/>
        </p:spPr>
        <p:txBody>
          <a:bodyPr wrap="square" rtlCol="0">
            <a:spAutoFit/>
          </a:bodyPr>
          <a:lstStyle/>
          <a:p>
            <a:r>
              <a:rPr lang="tr-TR" b="1" dirty="0" smtClean="0">
                <a:latin typeface="Garamond" pitchFamily="18" charset="0"/>
              </a:rPr>
              <a:t>KÜ-001 </a:t>
            </a:r>
            <a:r>
              <a:rPr lang="tr-TR" b="1" dirty="0" smtClean="0">
                <a:latin typeface="Garamond" pitchFamily="18" charset="0"/>
              </a:rPr>
              <a:t>Mart </a:t>
            </a:r>
            <a:endParaRPr lang="en-US" b="1" dirty="0">
              <a:latin typeface="Garamond" pitchFamily="18" charset="0"/>
            </a:endParaRPr>
          </a:p>
        </p:txBody>
      </p:sp>
      <p:sp>
        <p:nvSpPr>
          <p:cNvPr id="3" name="Metin kutusu 2"/>
          <p:cNvSpPr txBox="1"/>
          <p:nvPr/>
        </p:nvSpPr>
        <p:spPr>
          <a:xfrm>
            <a:off x="-28952" y="1501349"/>
            <a:ext cx="237566" cy="646331"/>
          </a:xfrm>
          <a:prstGeom prst="rect">
            <a:avLst/>
          </a:prstGeom>
          <a:noFill/>
        </p:spPr>
        <p:txBody>
          <a:bodyPr wrap="none" rtlCol="0">
            <a:spAutoFit/>
          </a:bodyPr>
          <a:lstStyle/>
          <a:p>
            <a:r>
              <a:rPr lang="tr-TR" dirty="0" smtClean="0"/>
              <a:t> </a:t>
            </a:r>
            <a:endParaRPr lang="en-GB" dirty="0"/>
          </a:p>
          <a:p>
            <a:endParaRPr lang="tr-TR" dirty="0"/>
          </a:p>
        </p:txBody>
      </p:sp>
    </p:spTree>
    <p:extLst>
      <p:ext uri="{BB962C8B-B14F-4D97-AF65-F5344CB8AC3E}">
        <p14:creationId xmlns:p14="http://schemas.microsoft.com/office/powerpoint/2010/main" val="2601712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Dikdörtgen 8"/>
          <p:cNvSpPr/>
          <p:nvPr/>
        </p:nvSpPr>
        <p:spPr>
          <a:xfrm>
            <a:off x="155575" y="1052736"/>
            <a:ext cx="11844288" cy="707886"/>
          </a:xfrm>
          <a:prstGeom prst="rect">
            <a:avLst/>
          </a:prstGeom>
        </p:spPr>
        <p:txBody>
          <a:bodyPr wrap="square">
            <a:spAutoFit/>
          </a:bodyPr>
          <a:lstStyle/>
          <a:p>
            <a:pPr algn="just"/>
            <a:r>
              <a:rPr lang="tr-TR" sz="2000" dirty="0">
                <a:latin typeface="Garamond" pitchFamily="18" charset="0"/>
              </a:rPr>
              <a:t>Bahçenizdeki otlar hem organik gübre, hem de faydalı böceklerin yaşam alanıdır</a:t>
            </a:r>
            <a:r>
              <a:rPr lang="tr-TR" sz="2000" dirty="0" smtClean="0">
                <a:latin typeface="Garamond" pitchFamily="18" charset="0"/>
              </a:rPr>
              <a:t>. Aynı </a:t>
            </a:r>
            <a:r>
              <a:rPr lang="tr-TR" sz="2000" dirty="0">
                <a:latin typeface="Garamond" pitchFamily="18" charset="0"/>
              </a:rPr>
              <a:t>zamanda güneş </a:t>
            </a:r>
            <a:r>
              <a:rPr lang="tr-TR" sz="2000" dirty="0" smtClean="0">
                <a:latin typeface="Garamond" pitchFamily="18" charset="0"/>
              </a:rPr>
              <a:t>yakmasını, sulama suyunun </a:t>
            </a:r>
            <a:r>
              <a:rPr lang="tr-TR" sz="2000" dirty="0">
                <a:latin typeface="Garamond" pitchFamily="18" charset="0"/>
              </a:rPr>
              <a:t>bir kısmının </a:t>
            </a:r>
            <a:r>
              <a:rPr lang="tr-TR" sz="2000" dirty="0" smtClean="0">
                <a:latin typeface="Garamond" pitchFamily="18" charset="0"/>
              </a:rPr>
              <a:t>buharlaşmasını ve toprak </a:t>
            </a:r>
            <a:r>
              <a:rPr lang="tr-TR" sz="2000" dirty="0" err="1" smtClean="0">
                <a:latin typeface="Garamond" pitchFamily="18" charset="0"/>
              </a:rPr>
              <a:t>EC’sinin</a:t>
            </a:r>
            <a:r>
              <a:rPr lang="tr-TR" sz="2000" dirty="0" smtClean="0">
                <a:latin typeface="Garamond" pitchFamily="18" charset="0"/>
              </a:rPr>
              <a:t> (Elektrik </a:t>
            </a:r>
            <a:r>
              <a:rPr lang="tr-TR" sz="2000" dirty="0" err="1" smtClean="0">
                <a:latin typeface="Garamond" pitchFamily="18" charset="0"/>
              </a:rPr>
              <a:t>kondüktivite</a:t>
            </a:r>
            <a:r>
              <a:rPr lang="tr-TR" sz="2000" dirty="0" smtClean="0">
                <a:latin typeface="Garamond" pitchFamily="18" charset="0"/>
              </a:rPr>
              <a:t>) yükselmesini önlerler.</a:t>
            </a:r>
            <a:endParaRPr lang="en-US" sz="2000" b="1" dirty="0">
              <a:latin typeface="Garamond" pitchFamily="18" charset="0"/>
            </a:endParaRPr>
          </a:p>
        </p:txBody>
      </p:sp>
      <p:pic>
        <p:nvPicPr>
          <p:cNvPr id="15" name="Resim 14"/>
          <p:cNvPicPr>
            <a:picLocks noChangeAspect="1"/>
          </p:cNvPicPr>
          <p:nvPr/>
        </p:nvPicPr>
        <p:blipFill>
          <a:blip r:embed="rId3"/>
          <a:stretch>
            <a:fillRect/>
          </a:stretch>
        </p:blipFill>
        <p:spPr>
          <a:xfrm>
            <a:off x="314697" y="3019481"/>
            <a:ext cx="2376464" cy="3548105"/>
          </a:xfrm>
          <a:prstGeom prst="rect">
            <a:avLst/>
          </a:prstGeom>
        </p:spPr>
      </p:pic>
      <p:sp>
        <p:nvSpPr>
          <p:cNvPr id="20" name="Dikdörtgen 19"/>
          <p:cNvSpPr/>
          <p:nvPr/>
        </p:nvSpPr>
        <p:spPr>
          <a:xfrm>
            <a:off x="146134" y="1673513"/>
            <a:ext cx="5413426" cy="1323439"/>
          </a:xfrm>
          <a:prstGeom prst="rect">
            <a:avLst/>
          </a:prstGeom>
        </p:spPr>
        <p:txBody>
          <a:bodyPr wrap="square">
            <a:spAutoFit/>
          </a:bodyPr>
          <a:lstStyle/>
          <a:p>
            <a:pPr algn="just"/>
            <a:r>
              <a:rPr lang="tr-TR" sz="2000" dirty="0" smtClean="0">
                <a:latin typeface="Garamond" panose="02020404030301010803" pitchFamily="18" charset="0"/>
              </a:rPr>
              <a:t>Bahçelerinizde </a:t>
            </a:r>
            <a:r>
              <a:rPr lang="tr-TR" sz="2000" dirty="0">
                <a:latin typeface="Garamond" panose="02020404030301010803" pitchFamily="18" charset="0"/>
              </a:rPr>
              <a:t>ve çit kenarlarındaki otları korumaya </a:t>
            </a:r>
            <a:r>
              <a:rPr lang="tr-TR" sz="2000" dirty="0" smtClean="0">
                <a:latin typeface="Garamond" panose="02020404030301010803" pitchFamily="18" charset="0"/>
              </a:rPr>
              <a:t>çalışmanız zararlı böcekler </a:t>
            </a:r>
            <a:r>
              <a:rPr lang="tr-TR" sz="2000" dirty="0">
                <a:latin typeface="Garamond" panose="02020404030301010803" pitchFamily="18" charset="0"/>
              </a:rPr>
              <a:t>ile mücadelede </a:t>
            </a:r>
            <a:r>
              <a:rPr lang="tr-TR" sz="2000" dirty="0" smtClean="0">
                <a:latin typeface="Garamond" panose="02020404030301010803" pitchFamily="18" charset="0"/>
              </a:rPr>
              <a:t>en büyük yardımcınızdır. Her </a:t>
            </a:r>
            <a:r>
              <a:rPr lang="tr-TR" sz="2000" dirty="0">
                <a:latin typeface="Garamond" panose="02020404030301010803" pitchFamily="18" charset="0"/>
              </a:rPr>
              <a:t>türlü </a:t>
            </a:r>
            <a:r>
              <a:rPr lang="tr-TR" sz="2000" dirty="0" err="1" smtClean="0">
                <a:latin typeface="Garamond" panose="02020404030301010803" pitchFamily="18" charset="0"/>
              </a:rPr>
              <a:t>parazitoit</a:t>
            </a:r>
            <a:r>
              <a:rPr lang="tr-TR" sz="2000" dirty="0" smtClean="0">
                <a:latin typeface="Garamond" panose="02020404030301010803" pitchFamily="18" charset="0"/>
              </a:rPr>
              <a:t> </a:t>
            </a:r>
            <a:r>
              <a:rPr lang="tr-TR" sz="2000" dirty="0">
                <a:latin typeface="Garamond" panose="02020404030301010803" pitchFamily="18" charset="0"/>
              </a:rPr>
              <a:t>ve </a:t>
            </a:r>
            <a:r>
              <a:rPr lang="tr-TR" sz="2000" dirty="0" err="1" smtClean="0">
                <a:latin typeface="Garamond" panose="02020404030301010803" pitchFamily="18" charset="0"/>
              </a:rPr>
              <a:t>predatörler</a:t>
            </a:r>
            <a:r>
              <a:rPr lang="tr-TR" sz="2000" dirty="0" smtClean="0">
                <a:latin typeface="Garamond" panose="02020404030301010803" pitchFamily="18" charset="0"/>
              </a:rPr>
              <a:t> otlar üzerinde yaşama </a:t>
            </a:r>
            <a:r>
              <a:rPr lang="tr-TR" sz="2000" dirty="0">
                <a:latin typeface="Garamond" panose="02020404030301010803" pitchFamily="18" charset="0"/>
              </a:rPr>
              <a:t>imkanı </a:t>
            </a:r>
            <a:r>
              <a:rPr lang="tr-TR" sz="2000" dirty="0" smtClean="0">
                <a:latin typeface="Garamond" panose="02020404030301010803" pitchFamily="18" charset="0"/>
              </a:rPr>
              <a:t>bulmaktadır. </a:t>
            </a:r>
            <a:endParaRPr lang="tr-TR" sz="2000" dirty="0">
              <a:latin typeface="Garamond" panose="02020404030301010803" pitchFamily="18" charset="0"/>
            </a:endParaRPr>
          </a:p>
        </p:txBody>
      </p:sp>
      <p:sp>
        <p:nvSpPr>
          <p:cNvPr id="12" name="Dikdörtgen 11"/>
          <p:cNvSpPr/>
          <p:nvPr/>
        </p:nvSpPr>
        <p:spPr>
          <a:xfrm>
            <a:off x="2691161" y="487739"/>
            <a:ext cx="8143896" cy="492443"/>
          </a:xfrm>
          <a:prstGeom prst="rect">
            <a:avLst/>
          </a:prstGeom>
        </p:spPr>
        <p:txBody>
          <a:bodyPr wrap="none">
            <a:spAutoFit/>
          </a:bodyPr>
          <a:lstStyle/>
          <a:p>
            <a:r>
              <a:rPr lang="tr-TR" sz="2600" b="1" dirty="0">
                <a:solidFill>
                  <a:srgbClr val="FF0000"/>
                </a:solidFill>
                <a:latin typeface="Garamond" pitchFamily="18" charset="0"/>
              </a:rPr>
              <a:t>Bahçe </a:t>
            </a:r>
            <a:r>
              <a:rPr lang="tr-TR" sz="2600" b="1" dirty="0" smtClean="0">
                <a:solidFill>
                  <a:srgbClr val="FF0000"/>
                </a:solidFill>
                <a:latin typeface="Garamond" pitchFamily="18" charset="0"/>
              </a:rPr>
              <a:t>İçi Ve Çevresinde </a:t>
            </a:r>
            <a:r>
              <a:rPr lang="tr-TR" sz="2600" b="1" dirty="0" err="1">
                <a:solidFill>
                  <a:srgbClr val="FF0000"/>
                </a:solidFill>
                <a:latin typeface="Garamond" pitchFamily="18" charset="0"/>
              </a:rPr>
              <a:t>Biyotop</a:t>
            </a:r>
            <a:r>
              <a:rPr lang="tr-TR" sz="2600" b="1" dirty="0">
                <a:solidFill>
                  <a:srgbClr val="FF0000"/>
                </a:solidFill>
                <a:latin typeface="Garamond" pitchFamily="18" charset="0"/>
              </a:rPr>
              <a:t> </a:t>
            </a:r>
            <a:r>
              <a:rPr lang="tr-TR" sz="2600" b="1" dirty="0" smtClean="0">
                <a:solidFill>
                  <a:srgbClr val="FF0000"/>
                </a:solidFill>
                <a:latin typeface="Garamond" pitchFamily="18" charset="0"/>
              </a:rPr>
              <a:t>Oluşturma ve Koruma </a:t>
            </a:r>
            <a:endParaRPr lang="en-US" sz="2600" b="1" dirty="0">
              <a:solidFill>
                <a:srgbClr val="FF0000"/>
              </a:solidFill>
              <a:latin typeface="Garamond"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534" y="1871342"/>
            <a:ext cx="2952329" cy="478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6436" y="3052223"/>
            <a:ext cx="2704714" cy="360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Metin kutusu 12"/>
          <p:cNvSpPr txBox="1"/>
          <p:nvPr/>
        </p:nvSpPr>
        <p:spPr>
          <a:xfrm>
            <a:off x="10631710" y="-36676"/>
            <a:ext cx="1490969" cy="369332"/>
          </a:xfrm>
          <a:prstGeom prst="rect">
            <a:avLst/>
          </a:prstGeom>
          <a:noFill/>
        </p:spPr>
        <p:txBody>
          <a:bodyPr wrap="square" rtlCol="0">
            <a:spAutoFit/>
          </a:bodyPr>
          <a:lstStyle/>
          <a:p>
            <a:r>
              <a:rPr lang="tr-TR" b="1" dirty="0" smtClean="0">
                <a:latin typeface="Garamond" pitchFamily="18" charset="0"/>
              </a:rPr>
              <a:t>BM-001 Mart </a:t>
            </a:r>
            <a:endParaRPr lang="en-US" b="1" dirty="0">
              <a:latin typeface="Garamond" pitchFamily="18" charset="0"/>
            </a:endParaRPr>
          </a:p>
        </p:txBody>
      </p:sp>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7175" y="1897288"/>
            <a:ext cx="3096343" cy="476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16871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Metin kutusu 6"/>
          <p:cNvSpPr txBox="1"/>
          <p:nvPr/>
        </p:nvSpPr>
        <p:spPr>
          <a:xfrm>
            <a:off x="469201" y="1196752"/>
            <a:ext cx="7138173" cy="415498"/>
          </a:xfrm>
          <a:prstGeom prst="rect">
            <a:avLst/>
          </a:prstGeom>
          <a:noFill/>
        </p:spPr>
        <p:txBody>
          <a:bodyPr wrap="none" rtlCol="0">
            <a:spAutoFit/>
          </a:bodyPr>
          <a:lstStyle/>
          <a:p>
            <a:r>
              <a:rPr lang="tr-TR" sz="2100" dirty="0" err="1" smtClean="0">
                <a:latin typeface="Garamond" pitchFamily="18" charset="0"/>
              </a:rPr>
              <a:t>Turunçgil</a:t>
            </a:r>
            <a:r>
              <a:rPr lang="tr-TR" sz="2100" dirty="0" smtClean="0">
                <a:latin typeface="Garamond" pitchFamily="18" charset="0"/>
              </a:rPr>
              <a:t> bahçelerindeki otlar doğal malç görevi üstlenmektedirler.</a:t>
            </a:r>
            <a:endParaRPr lang="en-US" sz="2100" dirty="0">
              <a:latin typeface="Garamond" pitchFamily="18" charset="0"/>
            </a:endParaRPr>
          </a:p>
        </p:txBody>
      </p:sp>
      <p:sp>
        <p:nvSpPr>
          <p:cNvPr id="8" name="Metin kutusu 7"/>
          <p:cNvSpPr txBox="1"/>
          <p:nvPr/>
        </p:nvSpPr>
        <p:spPr>
          <a:xfrm>
            <a:off x="474849" y="1484784"/>
            <a:ext cx="5200064" cy="4616648"/>
          </a:xfrm>
          <a:prstGeom prst="rect">
            <a:avLst/>
          </a:prstGeom>
          <a:noFill/>
        </p:spPr>
        <p:txBody>
          <a:bodyPr wrap="square" rtlCol="0">
            <a:spAutoFit/>
          </a:bodyPr>
          <a:lstStyle/>
          <a:p>
            <a:pPr algn="just"/>
            <a:r>
              <a:rPr lang="tr-TR" sz="2100" dirty="0" smtClean="0">
                <a:latin typeface="Garamond" pitchFamily="18" charset="0"/>
              </a:rPr>
              <a:t>Otların toprak sıcaklığına olan etkisini belirlemek için Adana ili, Abdioğlu mahallesi, Bucak mevkiinde birbirine bitişik otlu ve otsuz </a:t>
            </a:r>
            <a:r>
              <a:rPr lang="tr-TR" sz="2100" dirty="0" err="1" smtClean="0">
                <a:latin typeface="Garamond" pitchFamily="18" charset="0"/>
              </a:rPr>
              <a:t>turunçgil</a:t>
            </a:r>
            <a:r>
              <a:rPr lang="tr-TR" sz="2100" dirty="0" smtClean="0">
                <a:latin typeface="Garamond" pitchFamily="18" charset="0"/>
              </a:rPr>
              <a:t> bahçelerinde sıcaklık ölçümleri yapılmıştır.</a:t>
            </a:r>
          </a:p>
          <a:p>
            <a:pPr algn="just"/>
            <a:r>
              <a:rPr lang="tr-TR" sz="2100" dirty="0" smtClean="0">
                <a:latin typeface="Garamond" pitchFamily="18" charset="0"/>
              </a:rPr>
              <a:t>Bahçelerde, </a:t>
            </a:r>
            <a:r>
              <a:rPr lang="tr-TR" sz="2100" dirty="0" err="1">
                <a:latin typeface="Garamond" pitchFamily="18" charset="0"/>
              </a:rPr>
              <a:t>Meteorloji</a:t>
            </a:r>
            <a:r>
              <a:rPr lang="tr-TR" sz="2100" dirty="0">
                <a:latin typeface="Garamond" pitchFamily="18" charset="0"/>
              </a:rPr>
              <a:t> </a:t>
            </a:r>
            <a:r>
              <a:rPr lang="tr-TR" sz="2100" dirty="0" smtClean="0">
                <a:latin typeface="Garamond" pitchFamily="18" charset="0"/>
              </a:rPr>
              <a:t>Müdürlüğü tarafından </a:t>
            </a:r>
            <a:r>
              <a:rPr lang="tr-TR" sz="2100" dirty="0" err="1" smtClean="0">
                <a:latin typeface="Garamond" pitchFamily="18" charset="0"/>
              </a:rPr>
              <a:t>dron</a:t>
            </a:r>
            <a:r>
              <a:rPr lang="tr-TR" sz="2100" dirty="0" smtClean="0">
                <a:latin typeface="Garamond" pitchFamily="18" charset="0"/>
              </a:rPr>
              <a:t> </a:t>
            </a:r>
            <a:r>
              <a:rPr lang="tr-TR" sz="2100" dirty="0">
                <a:latin typeface="Garamond" pitchFamily="18" charset="0"/>
              </a:rPr>
              <a:t>termal </a:t>
            </a:r>
            <a:r>
              <a:rPr lang="tr-TR" sz="2100" dirty="0" smtClean="0">
                <a:latin typeface="Garamond" pitchFamily="18" charset="0"/>
              </a:rPr>
              <a:t>kamerası ile aynı anda yapılan ölçümde otlu bahçede sıcaklık 34 derece ölçülürken, otsuz bahçede 70</a:t>
            </a:r>
            <a:r>
              <a:rPr lang="tr-TR" sz="2100" baseline="30000" dirty="0">
                <a:latin typeface="Garamond" pitchFamily="18" charset="0"/>
              </a:rPr>
              <a:t> </a:t>
            </a:r>
            <a:r>
              <a:rPr lang="tr-TR" sz="2100" dirty="0" smtClean="0">
                <a:latin typeface="Garamond" pitchFamily="18" charset="0"/>
              </a:rPr>
              <a:t> derece olarak tespit edilmiştir.</a:t>
            </a:r>
          </a:p>
          <a:p>
            <a:pPr algn="just"/>
            <a:r>
              <a:rPr lang="tr-TR" sz="2100" dirty="0" smtClean="0">
                <a:latin typeface="Garamond" pitchFamily="18" charset="0"/>
              </a:rPr>
              <a:t>Otlu bahçelerde otun bir diğer önemli faydası da toprağın aşırı ısınarak meyvelerin yanmasını, hızlı su kaybını ve ağacın strese girmesini önlemektir.</a:t>
            </a:r>
            <a:endParaRPr lang="en-US" sz="2100" dirty="0">
              <a:latin typeface="Garamond" pitchFamily="18" charset="0"/>
            </a:endParaRPr>
          </a:p>
        </p:txBody>
      </p:sp>
      <p:pic>
        <p:nvPicPr>
          <p:cNvPr id="2050" name="Picture 2" descr="C:\Users\2020\Desktop\Mehmet beye gönderilecekler\3-BM-001\Resim11.jpg"/>
          <p:cNvPicPr>
            <a:picLocks noChangeAspect="1" noChangeArrowheads="1"/>
          </p:cNvPicPr>
          <p:nvPr/>
        </p:nvPicPr>
        <p:blipFill rotWithShape="1">
          <a:blip r:embed="rId3">
            <a:extLst>
              <a:ext uri="{28A0092B-C50C-407E-A947-70E740481C1C}">
                <a14:useLocalDpi xmlns:a14="http://schemas.microsoft.com/office/drawing/2010/main" val="0"/>
              </a:ext>
            </a:extLst>
          </a:blip>
          <a:srcRect t="5423"/>
          <a:stretch/>
        </p:blipFill>
        <p:spPr bwMode="auto">
          <a:xfrm>
            <a:off x="5694737" y="1547733"/>
            <a:ext cx="6233117" cy="3960440"/>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p:cNvSpPr txBox="1"/>
          <p:nvPr/>
        </p:nvSpPr>
        <p:spPr>
          <a:xfrm>
            <a:off x="5674913" y="5380672"/>
            <a:ext cx="6233117" cy="1477328"/>
          </a:xfrm>
          <a:prstGeom prst="rect">
            <a:avLst/>
          </a:prstGeom>
          <a:noFill/>
        </p:spPr>
        <p:txBody>
          <a:bodyPr wrap="square" rtlCol="0">
            <a:spAutoFit/>
          </a:bodyPr>
          <a:lstStyle/>
          <a:p>
            <a:pPr algn="just"/>
            <a:r>
              <a:rPr lang="tr-TR" dirty="0" smtClean="0">
                <a:latin typeface="Garamond" pitchFamily="18" charset="0"/>
              </a:rPr>
              <a:t>Otlu ve otsuz </a:t>
            </a:r>
            <a:r>
              <a:rPr lang="tr-TR" dirty="0" err="1" smtClean="0">
                <a:latin typeface="Garamond" pitchFamily="18" charset="0"/>
              </a:rPr>
              <a:t>turunçgil</a:t>
            </a:r>
            <a:r>
              <a:rPr lang="tr-TR" dirty="0" smtClean="0">
                <a:latin typeface="Garamond" pitchFamily="18" charset="0"/>
              </a:rPr>
              <a:t> bahçelerinde toprak yüzeyi NDVI* ve sıcaklık haritaları.</a:t>
            </a:r>
            <a:endParaRPr lang="en-US" dirty="0">
              <a:latin typeface="Garamond" pitchFamily="18" charset="0"/>
            </a:endParaRPr>
          </a:p>
          <a:p>
            <a:pPr algn="just"/>
            <a:r>
              <a:rPr lang="tr-TR" dirty="0" smtClean="0">
                <a:latin typeface="Garamond" pitchFamily="18" charset="0"/>
              </a:rPr>
              <a:t>Yeşil ve mavi alanlar otsuz bahçeyi, turuncu alanlar ise otlu bahçeyi göstermektedir. </a:t>
            </a:r>
          </a:p>
          <a:p>
            <a:pPr algn="just"/>
            <a:r>
              <a:rPr lang="tr-TR" sz="1500" dirty="0">
                <a:latin typeface="Garamond" pitchFamily="18" charset="0"/>
              </a:rPr>
              <a:t>*Normalleştirilmiş Fark Bitki Örtüsü </a:t>
            </a:r>
            <a:r>
              <a:rPr lang="tr-TR" sz="1500" dirty="0" smtClean="0">
                <a:latin typeface="Garamond" pitchFamily="18" charset="0"/>
              </a:rPr>
              <a:t>İndeksi1</a:t>
            </a:r>
            <a:endParaRPr lang="en-US" sz="1500" dirty="0">
              <a:latin typeface="Garamond" pitchFamily="18" charset="0"/>
            </a:endParaRPr>
          </a:p>
        </p:txBody>
      </p:sp>
      <p:sp>
        <p:nvSpPr>
          <p:cNvPr id="11" name="Dikdörtgen 10"/>
          <p:cNvSpPr/>
          <p:nvPr/>
        </p:nvSpPr>
        <p:spPr>
          <a:xfrm>
            <a:off x="2691161" y="487739"/>
            <a:ext cx="7384522" cy="492443"/>
          </a:xfrm>
          <a:prstGeom prst="rect">
            <a:avLst/>
          </a:prstGeom>
        </p:spPr>
        <p:txBody>
          <a:bodyPr wrap="none">
            <a:spAutoFit/>
          </a:bodyPr>
          <a:lstStyle/>
          <a:p>
            <a:r>
              <a:rPr lang="tr-TR" sz="2600" b="1" dirty="0" smtClean="0">
                <a:solidFill>
                  <a:srgbClr val="FF0000"/>
                </a:solidFill>
                <a:latin typeface="Garamond" pitchFamily="18" charset="0"/>
              </a:rPr>
              <a:t>Otlu Ve Otsuz Parsellerde Oluşan Sıcaklık Ölçümü</a:t>
            </a:r>
            <a:endParaRPr lang="en-US" sz="2600" b="1" dirty="0">
              <a:solidFill>
                <a:srgbClr val="FF0000"/>
              </a:solidFill>
              <a:latin typeface="Garamond" pitchFamily="18" charset="0"/>
            </a:endParaRPr>
          </a:p>
        </p:txBody>
      </p:sp>
      <p:sp>
        <p:nvSpPr>
          <p:cNvPr id="12" name="Metin kutusu 11"/>
          <p:cNvSpPr txBox="1"/>
          <p:nvPr/>
        </p:nvSpPr>
        <p:spPr>
          <a:xfrm>
            <a:off x="10631710" y="-36676"/>
            <a:ext cx="1490969" cy="369332"/>
          </a:xfrm>
          <a:prstGeom prst="rect">
            <a:avLst/>
          </a:prstGeom>
          <a:noFill/>
        </p:spPr>
        <p:txBody>
          <a:bodyPr wrap="square" rtlCol="0">
            <a:spAutoFit/>
          </a:bodyPr>
          <a:lstStyle/>
          <a:p>
            <a:r>
              <a:rPr lang="tr-TR" b="1" dirty="0" smtClean="0">
                <a:latin typeface="Garamond" pitchFamily="18" charset="0"/>
              </a:rPr>
              <a:t>BM-002 Mart </a:t>
            </a:r>
            <a:endParaRPr lang="en-US" b="1" dirty="0">
              <a:latin typeface="Garamond" pitchFamily="18" charset="0"/>
            </a:endParaRPr>
          </a:p>
        </p:txBody>
      </p:sp>
    </p:spTree>
    <p:extLst>
      <p:ext uri="{BB962C8B-B14F-4D97-AF65-F5344CB8AC3E}">
        <p14:creationId xmlns:p14="http://schemas.microsoft.com/office/powerpoint/2010/main" val="2193417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Dikdörtgen 6"/>
          <p:cNvSpPr/>
          <p:nvPr/>
        </p:nvSpPr>
        <p:spPr>
          <a:xfrm>
            <a:off x="2840396" y="449928"/>
            <a:ext cx="5501827" cy="492443"/>
          </a:xfrm>
          <a:prstGeom prst="rect">
            <a:avLst/>
          </a:prstGeom>
        </p:spPr>
        <p:txBody>
          <a:bodyPr wrap="none">
            <a:spAutoFit/>
          </a:bodyPr>
          <a:lstStyle/>
          <a:p>
            <a:r>
              <a:rPr lang="tr-TR" sz="2600" b="1" dirty="0" smtClean="0">
                <a:solidFill>
                  <a:srgbClr val="FF0000"/>
                </a:solidFill>
                <a:latin typeface="Garamond" pitchFamily="18" charset="0"/>
              </a:rPr>
              <a:t>Budamada </a:t>
            </a:r>
            <a:r>
              <a:rPr lang="tr-TR" sz="2600" b="1" dirty="0" smtClean="0">
                <a:solidFill>
                  <a:srgbClr val="FF0000"/>
                </a:solidFill>
                <a:latin typeface="Garamond" pitchFamily="18" charset="0"/>
              </a:rPr>
              <a:t>Dikkat Edilecek Hususlar</a:t>
            </a:r>
            <a:endParaRPr lang="en-US" sz="2600" b="1" dirty="0">
              <a:solidFill>
                <a:srgbClr val="FF0000"/>
              </a:solidFill>
              <a:latin typeface="Garamond" pitchFamily="18" charset="0"/>
            </a:endParaRPr>
          </a:p>
        </p:txBody>
      </p:sp>
      <p:sp>
        <p:nvSpPr>
          <p:cNvPr id="15" name="Dikdörtgen 14"/>
          <p:cNvSpPr/>
          <p:nvPr/>
        </p:nvSpPr>
        <p:spPr>
          <a:xfrm>
            <a:off x="300980" y="1380539"/>
            <a:ext cx="4642098" cy="4893647"/>
          </a:xfrm>
          <a:prstGeom prst="rect">
            <a:avLst/>
          </a:prstGeom>
        </p:spPr>
        <p:txBody>
          <a:bodyPr wrap="square">
            <a:spAutoFit/>
          </a:bodyPr>
          <a:lstStyle/>
          <a:p>
            <a:pPr algn="just"/>
            <a:r>
              <a:rPr lang="tr-TR" sz="2100" dirty="0" err="1" smtClean="0">
                <a:latin typeface="Garamond" pitchFamily="18" charset="0"/>
              </a:rPr>
              <a:t>Turunçgil</a:t>
            </a:r>
            <a:r>
              <a:rPr lang="tr-TR" sz="2100" dirty="0" smtClean="0">
                <a:latin typeface="Garamond" pitchFamily="18" charset="0"/>
              </a:rPr>
              <a:t> ağaçlarındaki kalın (5 cm üzeri) </a:t>
            </a:r>
            <a:r>
              <a:rPr lang="en-US" sz="2100" dirty="0" err="1" smtClean="0">
                <a:latin typeface="Garamond" pitchFamily="18" charset="0"/>
              </a:rPr>
              <a:t>ve</a:t>
            </a:r>
            <a:r>
              <a:rPr lang="en-US" sz="2100" dirty="0" smtClean="0">
                <a:latin typeface="Garamond" pitchFamily="18" charset="0"/>
              </a:rPr>
              <a:t> </a:t>
            </a:r>
            <a:r>
              <a:rPr lang="tr-TR" sz="2100" dirty="0" smtClean="0">
                <a:latin typeface="Garamond" pitchFamily="18" charset="0"/>
              </a:rPr>
              <a:t>kırık dalların</a:t>
            </a:r>
            <a:r>
              <a:rPr lang="en-US" sz="2100" dirty="0" smtClean="0">
                <a:latin typeface="Garamond" pitchFamily="18" charset="0"/>
              </a:rPr>
              <a:t> </a:t>
            </a:r>
            <a:r>
              <a:rPr lang="tr-TR" sz="2100" dirty="0" smtClean="0">
                <a:latin typeface="Garamond" pitchFamily="18" charset="0"/>
              </a:rPr>
              <a:t>kesimi esnasında yapılan uygulama hataları</a:t>
            </a:r>
            <a:r>
              <a:rPr lang="en-GB" sz="2100" dirty="0" smtClean="0">
                <a:latin typeface="Garamond" pitchFamily="18" charset="0"/>
              </a:rPr>
              <a:t> </a:t>
            </a:r>
            <a:r>
              <a:rPr lang="tr-TR" sz="2100" dirty="0" smtClean="0">
                <a:latin typeface="Garamond" pitchFamily="18" charset="0"/>
              </a:rPr>
              <a:t>ağacın ömrünün kısalmasına sebep olur.</a:t>
            </a:r>
          </a:p>
          <a:p>
            <a:pPr algn="just"/>
            <a:endParaRPr lang="tr-TR" sz="2100" dirty="0" smtClean="0">
              <a:latin typeface="Garamond" pitchFamily="18" charset="0"/>
            </a:endParaRPr>
          </a:p>
          <a:p>
            <a:pPr algn="just"/>
            <a:r>
              <a:rPr lang="tr-TR" sz="2000" dirty="0">
                <a:latin typeface="Garamond" pitchFamily="18" charset="0"/>
              </a:rPr>
              <a:t>Genel olarak kesme ve budama işleminden önce kullanılacak </a:t>
            </a:r>
            <a:r>
              <a:rPr lang="tr-TR" sz="2000" dirty="0" smtClean="0">
                <a:latin typeface="Garamond" pitchFamily="18" charset="0"/>
              </a:rPr>
              <a:t>ekipmanların, </a:t>
            </a:r>
            <a:r>
              <a:rPr lang="tr-TR" sz="2000" dirty="0">
                <a:latin typeface="Garamond" pitchFamily="18" charset="0"/>
              </a:rPr>
              <a:t>herhangi bir hastalık etmeninin taşınmasına sebep </a:t>
            </a:r>
            <a:r>
              <a:rPr lang="tr-TR" sz="2000" dirty="0" smtClean="0">
                <a:latin typeface="Garamond" pitchFamily="18" charset="0"/>
              </a:rPr>
              <a:t>vermemesi için </a:t>
            </a:r>
            <a:r>
              <a:rPr lang="en-GB" sz="2100" dirty="0" smtClean="0">
                <a:latin typeface="Garamond" pitchFamily="18" charset="0"/>
              </a:rPr>
              <a:t>%10’luk</a:t>
            </a:r>
            <a:r>
              <a:rPr lang="tr-TR" sz="2100" dirty="0">
                <a:latin typeface="Garamond" pitchFamily="18" charset="0"/>
              </a:rPr>
              <a:t>*</a:t>
            </a:r>
            <a:r>
              <a:rPr lang="en-GB" sz="2100" dirty="0" smtClean="0">
                <a:latin typeface="Garamond" pitchFamily="18" charset="0"/>
              </a:rPr>
              <a:t> </a:t>
            </a:r>
            <a:r>
              <a:rPr lang="tr-TR" sz="2100" dirty="0">
                <a:latin typeface="Garamond" pitchFamily="18" charset="0"/>
              </a:rPr>
              <a:t>Sodyum </a:t>
            </a:r>
            <a:r>
              <a:rPr lang="tr-TR" sz="2100" dirty="0" err="1" smtClean="0">
                <a:latin typeface="Garamond" pitchFamily="18" charset="0"/>
              </a:rPr>
              <a:t>hipoklorit’li</a:t>
            </a:r>
            <a:r>
              <a:rPr lang="tr-TR" sz="2100" dirty="0" smtClean="0">
                <a:latin typeface="Garamond" pitchFamily="18" charset="0"/>
              </a:rPr>
              <a:t> </a:t>
            </a:r>
            <a:r>
              <a:rPr lang="en-GB" sz="2100" dirty="0" smtClean="0">
                <a:latin typeface="Garamond" pitchFamily="18" charset="0"/>
              </a:rPr>
              <a:t>(</a:t>
            </a:r>
            <a:r>
              <a:rPr lang="tr-TR" sz="2100" dirty="0" smtClean="0">
                <a:latin typeface="Garamond" pitchFamily="18" charset="0"/>
              </a:rPr>
              <a:t>çamaşır</a:t>
            </a:r>
            <a:r>
              <a:rPr lang="tr-TR" sz="2100" dirty="0">
                <a:latin typeface="Garamond" pitchFamily="18" charset="0"/>
              </a:rPr>
              <a:t> </a:t>
            </a:r>
            <a:r>
              <a:rPr lang="tr-TR" sz="2100" dirty="0" smtClean="0">
                <a:latin typeface="Garamond" pitchFamily="18" charset="0"/>
              </a:rPr>
              <a:t>suyu</a:t>
            </a:r>
            <a:r>
              <a:rPr lang="en-GB" sz="2100" dirty="0" smtClean="0">
                <a:latin typeface="Garamond" pitchFamily="18" charset="0"/>
              </a:rPr>
              <a:t>)</a:t>
            </a:r>
            <a:r>
              <a:rPr lang="tr-TR" sz="2100" dirty="0" smtClean="0">
                <a:latin typeface="Garamond" pitchFamily="18" charset="0"/>
              </a:rPr>
              <a:t> </a:t>
            </a:r>
            <a:r>
              <a:rPr lang="en-GB" sz="2100" dirty="0" err="1" smtClean="0">
                <a:latin typeface="Garamond" pitchFamily="18" charset="0"/>
              </a:rPr>
              <a:t>su</a:t>
            </a:r>
            <a:r>
              <a:rPr lang="tr-TR" sz="2100" dirty="0" smtClean="0">
                <a:latin typeface="Garamond" pitchFamily="18" charset="0"/>
              </a:rPr>
              <a:t> </a:t>
            </a:r>
            <a:r>
              <a:rPr lang="tr-TR" sz="2100" dirty="0">
                <a:latin typeface="Garamond" pitchFamily="18" charset="0"/>
              </a:rPr>
              <a:t>ile dezenfekte </a:t>
            </a:r>
            <a:r>
              <a:rPr lang="tr-TR" sz="2100" dirty="0" smtClean="0">
                <a:latin typeface="Garamond" pitchFamily="18" charset="0"/>
              </a:rPr>
              <a:t>edilmelidir.</a:t>
            </a:r>
            <a:endParaRPr lang="tr-TR" sz="2100" dirty="0">
              <a:latin typeface="Garamond" pitchFamily="18" charset="0"/>
            </a:endParaRPr>
          </a:p>
          <a:p>
            <a:pPr algn="just"/>
            <a:endParaRPr lang="tr-TR" sz="2100" dirty="0">
              <a:latin typeface="Garamond" pitchFamily="18" charset="0"/>
            </a:endParaRPr>
          </a:p>
          <a:p>
            <a:pPr algn="just"/>
            <a:r>
              <a:rPr lang="tr-TR" sz="2100" dirty="0">
                <a:latin typeface="Garamond" pitchFamily="18" charset="0"/>
              </a:rPr>
              <a:t>Dal kesim işlemi tamamlandıktan sonra kesilen yerin </a:t>
            </a:r>
            <a:r>
              <a:rPr lang="tr-TR" sz="2100" dirty="0" smtClean="0">
                <a:latin typeface="Garamond" pitchFamily="18" charset="0"/>
              </a:rPr>
              <a:t>üzeri aşı </a:t>
            </a:r>
            <a:r>
              <a:rPr lang="tr-TR" sz="2100" dirty="0">
                <a:latin typeface="Garamond" pitchFamily="18" charset="0"/>
              </a:rPr>
              <a:t>macunu ile dikkatli bir şekilde tamamen kapatılmalıdır</a:t>
            </a:r>
            <a:r>
              <a:rPr lang="tr-TR" sz="2100" dirty="0" smtClean="0">
                <a:latin typeface="Garamond" pitchFamily="18" charset="0"/>
              </a:rPr>
              <a:t>.</a:t>
            </a:r>
          </a:p>
        </p:txBody>
      </p:sp>
      <p:grpSp>
        <p:nvGrpSpPr>
          <p:cNvPr id="10" name="Grup 9"/>
          <p:cNvGrpSpPr/>
          <p:nvPr/>
        </p:nvGrpSpPr>
        <p:grpSpPr>
          <a:xfrm>
            <a:off x="5083914" y="1484784"/>
            <a:ext cx="6771412" cy="4608512"/>
            <a:chOff x="5083914" y="1484784"/>
            <a:chExt cx="6771412" cy="4608512"/>
          </a:xfrm>
        </p:grpSpPr>
        <p:pic>
          <p:nvPicPr>
            <p:cNvPr id="6" name="Picture 2" descr="C:\Users\2020\Downloads\WhatsApp Image 2026-03-17 at 12.56.1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914" y="1484784"/>
              <a:ext cx="6771412" cy="460851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 8"/>
            <p:cNvGrpSpPr/>
            <p:nvPr/>
          </p:nvGrpSpPr>
          <p:grpSpPr>
            <a:xfrm>
              <a:off x="5951190" y="3789040"/>
              <a:ext cx="5904136" cy="1390761"/>
              <a:chOff x="5951190" y="3789040"/>
              <a:chExt cx="5904136" cy="1390761"/>
            </a:xfrm>
          </p:grpSpPr>
          <p:grpSp>
            <p:nvGrpSpPr>
              <p:cNvPr id="8" name="Grup 7"/>
              <p:cNvGrpSpPr/>
              <p:nvPr/>
            </p:nvGrpSpPr>
            <p:grpSpPr>
              <a:xfrm>
                <a:off x="5951190" y="4437112"/>
                <a:ext cx="3672408" cy="742689"/>
                <a:chOff x="5951190" y="4437112"/>
                <a:chExt cx="3672408" cy="742689"/>
              </a:xfrm>
            </p:grpSpPr>
            <p:sp>
              <p:nvSpPr>
                <p:cNvPr id="21" name="Oval 20"/>
                <p:cNvSpPr/>
                <p:nvPr/>
              </p:nvSpPr>
              <p:spPr>
                <a:xfrm>
                  <a:off x="8445119" y="4437112"/>
                  <a:ext cx="1178479"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951190" y="4494026"/>
                  <a:ext cx="1224136" cy="685775"/>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p:cNvSpPr/>
              <p:nvPr/>
            </p:nvSpPr>
            <p:spPr>
              <a:xfrm>
                <a:off x="10775206" y="3789040"/>
                <a:ext cx="1080120" cy="6047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grpSp>
      </p:grpSp>
      <p:sp>
        <p:nvSpPr>
          <p:cNvPr id="22" name="Metin kutusu 21"/>
          <p:cNvSpPr txBox="1"/>
          <p:nvPr/>
        </p:nvSpPr>
        <p:spPr>
          <a:xfrm>
            <a:off x="300980" y="6306145"/>
            <a:ext cx="10042698" cy="369332"/>
          </a:xfrm>
          <a:prstGeom prst="rect">
            <a:avLst/>
          </a:prstGeom>
          <a:noFill/>
        </p:spPr>
        <p:txBody>
          <a:bodyPr wrap="square" rtlCol="0">
            <a:spAutoFit/>
          </a:bodyPr>
          <a:lstStyle/>
          <a:p>
            <a:r>
              <a:rPr lang="tr-TR" dirty="0">
                <a:solidFill>
                  <a:srgbClr val="FF0000"/>
                </a:solidFill>
                <a:latin typeface="Garamond" pitchFamily="18" charset="0"/>
              </a:rPr>
              <a:t>*1 birim Sodyum </a:t>
            </a:r>
            <a:r>
              <a:rPr lang="tr-TR" dirty="0" err="1" smtClean="0">
                <a:solidFill>
                  <a:srgbClr val="FF0000"/>
                </a:solidFill>
                <a:latin typeface="Garamond" pitchFamily="18" charset="0"/>
              </a:rPr>
              <a:t>hipoklorit</a:t>
            </a:r>
            <a:r>
              <a:rPr lang="tr-TR" dirty="0" smtClean="0">
                <a:latin typeface="Garamond" pitchFamily="18" charset="0"/>
              </a:rPr>
              <a:t> </a:t>
            </a:r>
            <a:r>
              <a:rPr lang="tr-TR" dirty="0" smtClean="0">
                <a:solidFill>
                  <a:srgbClr val="FF0000"/>
                </a:solidFill>
                <a:latin typeface="Garamond" pitchFamily="18" charset="0"/>
              </a:rPr>
              <a:t>(çamaşır suyu), </a:t>
            </a:r>
            <a:r>
              <a:rPr lang="tr-TR" dirty="0">
                <a:solidFill>
                  <a:srgbClr val="FF0000"/>
                </a:solidFill>
                <a:latin typeface="Garamond" pitchFamily="18" charset="0"/>
              </a:rPr>
              <a:t>9 birim su ile </a:t>
            </a:r>
            <a:r>
              <a:rPr lang="tr-TR" dirty="0" smtClean="0">
                <a:solidFill>
                  <a:srgbClr val="FF0000"/>
                </a:solidFill>
                <a:latin typeface="Garamond" pitchFamily="18" charset="0"/>
              </a:rPr>
              <a:t>karıştırılarak %</a:t>
            </a:r>
            <a:r>
              <a:rPr lang="tr-TR" dirty="0">
                <a:solidFill>
                  <a:srgbClr val="FF0000"/>
                </a:solidFill>
                <a:latin typeface="Garamond" pitchFamily="18" charset="0"/>
              </a:rPr>
              <a:t>10’luk karışım elde edilmiş </a:t>
            </a:r>
            <a:r>
              <a:rPr lang="tr-TR" dirty="0" smtClean="0">
                <a:solidFill>
                  <a:srgbClr val="FF0000"/>
                </a:solidFill>
                <a:latin typeface="Garamond" pitchFamily="18" charset="0"/>
              </a:rPr>
              <a:t>olur.</a:t>
            </a:r>
            <a:endParaRPr lang="en-US" dirty="0">
              <a:solidFill>
                <a:srgbClr val="FF0000"/>
              </a:solidFill>
            </a:endParaRPr>
          </a:p>
        </p:txBody>
      </p:sp>
      <p:sp>
        <p:nvSpPr>
          <p:cNvPr id="16" name="Metin kutusu 15"/>
          <p:cNvSpPr txBox="1"/>
          <p:nvPr/>
        </p:nvSpPr>
        <p:spPr>
          <a:xfrm>
            <a:off x="10631710" y="-36676"/>
            <a:ext cx="1490969" cy="369332"/>
          </a:xfrm>
          <a:prstGeom prst="rect">
            <a:avLst/>
          </a:prstGeom>
          <a:noFill/>
        </p:spPr>
        <p:txBody>
          <a:bodyPr wrap="square" rtlCol="0">
            <a:spAutoFit/>
          </a:bodyPr>
          <a:lstStyle/>
          <a:p>
            <a:r>
              <a:rPr lang="tr-TR" b="1" dirty="0" smtClean="0">
                <a:latin typeface="Garamond" pitchFamily="18" charset="0"/>
              </a:rPr>
              <a:t>KÜ-002 </a:t>
            </a:r>
            <a:r>
              <a:rPr lang="tr-TR" b="1" dirty="0" smtClean="0">
                <a:latin typeface="Garamond" pitchFamily="18" charset="0"/>
              </a:rPr>
              <a:t>Mart </a:t>
            </a:r>
            <a:endParaRPr lang="en-US" b="1" dirty="0">
              <a:latin typeface="Garamond" pitchFamily="18" charset="0"/>
            </a:endParaRPr>
          </a:p>
        </p:txBody>
      </p:sp>
    </p:spTree>
    <p:extLst>
      <p:ext uri="{BB962C8B-B14F-4D97-AF65-F5344CB8AC3E}">
        <p14:creationId xmlns:p14="http://schemas.microsoft.com/office/powerpoint/2010/main" val="3609347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Dikdörtgen 6"/>
          <p:cNvSpPr/>
          <p:nvPr/>
        </p:nvSpPr>
        <p:spPr>
          <a:xfrm>
            <a:off x="2840396" y="457508"/>
            <a:ext cx="5367175" cy="492443"/>
          </a:xfrm>
          <a:prstGeom prst="rect">
            <a:avLst/>
          </a:prstGeom>
        </p:spPr>
        <p:txBody>
          <a:bodyPr wrap="none">
            <a:spAutoFit/>
          </a:bodyPr>
          <a:lstStyle/>
          <a:p>
            <a:r>
              <a:rPr lang="tr-TR" sz="2600" b="1" dirty="0" smtClean="0">
                <a:solidFill>
                  <a:srgbClr val="FF0000"/>
                </a:solidFill>
                <a:latin typeface="Garamond" pitchFamily="18" charset="0"/>
              </a:rPr>
              <a:t>Budama İle Ağacın Şekillendirilmesi</a:t>
            </a:r>
            <a:endParaRPr lang="en-US" sz="2600" b="1" dirty="0">
              <a:solidFill>
                <a:srgbClr val="FF0000"/>
              </a:solidFill>
              <a:latin typeface="Garamond" pitchFamily="18" charset="0"/>
            </a:endParaRPr>
          </a:p>
        </p:txBody>
      </p:sp>
      <p:sp>
        <p:nvSpPr>
          <p:cNvPr id="9" name="Dikdörtgen 8"/>
          <p:cNvSpPr/>
          <p:nvPr/>
        </p:nvSpPr>
        <p:spPr>
          <a:xfrm>
            <a:off x="155575" y="1196752"/>
            <a:ext cx="8052296" cy="2354491"/>
          </a:xfrm>
          <a:prstGeom prst="rect">
            <a:avLst/>
          </a:prstGeom>
        </p:spPr>
        <p:txBody>
          <a:bodyPr wrap="square">
            <a:spAutoFit/>
          </a:bodyPr>
          <a:lstStyle/>
          <a:p>
            <a:pPr algn="just"/>
            <a:r>
              <a:rPr lang="tr-TR" sz="2100" dirty="0" smtClean="0">
                <a:latin typeface="Garamond" pitchFamily="18" charset="0"/>
              </a:rPr>
              <a:t>Budama, </a:t>
            </a:r>
            <a:r>
              <a:rPr lang="tr-TR" sz="2100" dirty="0">
                <a:latin typeface="Garamond" pitchFamily="18" charset="0"/>
              </a:rPr>
              <a:t>ağacın </a:t>
            </a:r>
            <a:r>
              <a:rPr lang="tr-TR" sz="2100" dirty="0" smtClean="0">
                <a:latin typeface="Garamond" pitchFamily="18" charset="0"/>
              </a:rPr>
              <a:t>hem iç hem de </a:t>
            </a:r>
            <a:r>
              <a:rPr lang="tr-TR" sz="2100" dirty="0">
                <a:latin typeface="Garamond" pitchFamily="18" charset="0"/>
              </a:rPr>
              <a:t>dış kısımlarında meyve oluşumunu teşvik etmeyi amaçlamalıdır. Ağacın iç kısmında meyve oluşumunu en üst seviyeye </a:t>
            </a:r>
            <a:r>
              <a:rPr lang="tr-TR" sz="2100" dirty="0" smtClean="0">
                <a:latin typeface="Garamond" pitchFamily="18" charset="0"/>
              </a:rPr>
              <a:t>çıkarabilmek, ağaç tacı </a:t>
            </a:r>
            <a:r>
              <a:rPr lang="tr-TR" sz="2100" dirty="0">
                <a:latin typeface="Garamond" pitchFamily="18" charset="0"/>
              </a:rPr>
              <a:t>içine güneş ışınlarının </a:t>
            </a:r>
            <a:r>
              <a:rPr lang="tr-TR" sz="2100" dirty="0" smtClean="0">
                <a:latin typeface="Garamond" pitchFamily="18" charset="0"/>
              </a:rPr>
              <a:t>girişini </a:t>
            </a:r>
            <a:r>
              <a:rPr lang="tr-TR" sz="2100" dirty="0">
                <a:latin typeface="Garamond" pitchFamily="18" charset="0"/>
              </a:rPr>
              <a:t>ve hava sirkülasyonunu sağlayacak şekilde </a:t>
            </a:r>
            <a:r>
              <a:rPr lang="tr-TR" sz="2100" dirty="0" smtClean="0">
                <a:latin typeface="Garamond" pitchFamily="18" charset="0"/>
              </a:rPr>
              <a:t>budama ile mümkündür. Bu nedenle ağacın iç kısmı temizliği yapılırken, tepe </a:t>
            </a:r>
            <a:r>
              <a:rPr lang="tr-TR" sz="2100" dirty="0">
                <a:latin typeface="Garamond" pitchFamily="18" charset="0"/>
              </a:rPr>
              <a:t>orta kısmı </a:t>
            </a:r>
            <a:r>
              <a:rPr lang="tr-TR" sz="2100" dirty="0" smtClean="0">
                <a:latin typeface="Garamond" pitchFamily="18" charset="0"/>
              </a:rPr>
              <a:t>da açılır</a:t>
            </a:r>
            <a:r>
              <a:rPr lang="tr-TR" sz="2100" dirty="0">
                <a:latin typeface="Garamond" pitchFamily="18" charset="0"/>
              </a:rPr>
              <a:t>. </a:t>
            </a:r>
            <a:r>
              <a:rPr lang="tr-TR" sz="2100" dirty="0" smtClean="0">
                <a:latin typeface="Garamond" pitchFamily="18" charset="0"/>
              </a:rPr>
              <a:t>Bunun bir diğer önemli avantajı da ağaç içinde zararlılarında </a:t>
            </a:r>
            <a:r>
              <a:rPr lang="tr-TR" sz="2100" dirty="0">
                <a:latin typeface="Garamond" pitchFamily="18" charset="0"/>
              </a:rPr>
              <a:t>barınmasına mani </a:t>
            </a:r>
            <a:r>
              <a:rPr lang="tr-TR" sz="2100" dirty="0" smtClean="0">
                <a:latin typeface="Garamond" pitchFamily="18" charset="0"/>
              </a:rPr>
              <a:t>olduğu gibi, unlu bite karşı yapılan biyolojik mücadelenin muvaffak olmasını da sağlar.</a:t>
            </a:r>
            <a:endParaRPr lang="en-GB" sz="2100" dirty="0">
              <a:latin typeface="Garamond" pitchFamily="18" charset="0"/>
            </a:endParaRP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046" y="3551243"/>
            <a:ext cx="2398547" cy="319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9953" y="1260500"/>
            <a:ext cx="3734574" cy="548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6934" y="3503022"/>
            <a:ext cx="4104456" cy="3238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Metin kutusu 10"/>
          <p:cNvSpPr txBox="1"/>
          <p:nvPr/>
        </p:nvSpPr>
        <p:spPr>
          <a:xfrm>
            <a:off x="10631710" y="-36676"/>
            <a:ext cx="1490969" cy="369332"/>
          </a:xfrm>
          <a:prstGeom prst="rect">
            <a:avLst/>
          </a:prstGeom>
          <a:noFill/>
        </p:spPr>
        <p:txBody>
          <a:bodyPr wrap="square" rtlCol="0">
            <a:spAutoFit/>
          </a:bodyPr>
          <a:lstStyle/>
          <a:p>
            <a:r>
              <a:rPr lang="tr-TR" b="1" dirty="0" smtClean="0">
                <a:latin typeface="Garamond" pitchFamily="18" charset="0"/>
              </a:rPr>
              <a:t>KÜ-003 </a:t>
            </a:r>
            <a:r>
              <a:rPr lang="tr-TR" b="1" dirty="0" smtClean="0">
                <a:latin typeface="Garamond" pitchFamily="18" charset="0"/>
              </a:rPr>
              <a:t>Mart </a:t>
            </a:r>
            <a:endParaRPr lang="en-US" b="1" dirty="0">
              <a:latin typeface="Garamond" pitchFamily="18" charset="0"/>
            </a:endParaRPr>
          </a:p>
        </p:txBody>
      </p:sp>
    </p:spTree>
    <p:extLst>
      <p:ext uri="{BB962C8B-B14F-4D97-AF65-F5344CB8AC3E}">
        <p14:creationId xmlns:p14="http://schemas.microsoft.com/office/powerpoint/2010/main" val="3048122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Dikdörtgen 6"/>
          <p:cNvSpPr/>
          <p:nvPr/>
        </p:nvSpPr>
        <p:spPr>
          <a:xfrm>
            <a:off x="2840396" y="457508"/>
            <a:ext cx="5945474" cy="492443"/>
          </a:xfrm>
          <a:prstGeom prst="rect">
            <a:avLst/>
          </a:prstGeom>
        </p:spPr>
        <p:txBody>
          <a:bodyPr wrap="none">
            <a:spAutoFit/>
          </a:bodyPr>
          <a:lstStyle/>
          <a:p>
            <a:r>
              <a:rPr lang="tr-TR" sz="2600" b="1" dirty="0" smtClean="0">
                <a:solidFill>
                  <a:srgbClr val="FF0000"/>
                </a:solidFill>
                <a:latin typeface="Garamond" pitchFamily="18" charset="0"/>
              </a:rPr>
              <a:t>Budama </a:t>
            </a:r>
            <a:r>
              <a:rPr lang="tr-TR" sz="2600" b="1" dirty="0" smtClean="0">
                <a:solidFill>
                  <a:srgbClr val="FF0000"/>
                </a:solidFill>
                <a:latin typeface="Garamond" pitchFamily="18" charset="0"/>
              </a:rPr>
              <a:t>Sonrası </a:t>
            </a:r>
            <a:r>
              <a:rPr lang="tr-TR" sz="2600" b="1" dirty="0" smtClean="0">
                <a:solidFill>
                  <a:srgbClr val="FF0000"/>
                </a:solidFill>
                <a:latin typeface="Garamond" pitchFamily="18" charset="0"/>
              </a:rPr>
              <a:t>Kesilen Dalların İmhası</a:t>
            </a:r>
            <a:endParaRPr lang="en-US" sz="2600" b="1" dirty="0">
              <a:solidFill>
                <a:srgbClr val="FF0000"/>
              </a:solidFill>
              <a:latin typeface="Garamond" pitchFamily="18" charset="0"/>
            </a:endParaRPr>
          </a:p>
        </p:txBody>
      </p:sp>
      <p:sp>
        <p:nvSpPr>
          <p:cNvPr id="9" name="Dikdörtgen 8"/>
          <p:cNvSpPr/>
          <p:nvPr/>
        </p:nvSpPr>
        <p:spPr>
          <a:xfrm>
            <a:off x="322287" y="2132856"/>
            <a:ext cx="6113909" cy="4293483"/>
          </a:xfrm>
          <a:prstGeom prst="rect">
            <a:avLst/>
          </a:prstGeom>
        </p:spPr>
        <p:txBody>
          <a:bodyPr wrap="square">
            <a:spAutoFit/>
          </a:bodyPr>
          <a:lstStyle/>
          <a:p>
            <a:pPr algn="just"/>
            <a:r>
              <a:rPr lang="tr-TR" sz="2100" dirty="0" smtClean="0">
                <a:latin typeface="Garamond" pitchFamily="18" charset="0"/>
              </a:rPr>
              <a:t>Budamadan çıkmış olan çalı, </a:t>
            </a:r>
            <a:r>
              <a:rPr lang="tr-TR" sz="2100" dirty="0">
                <a:latin typeface="Garamond" pitchFamily="18" charset="0"/>
              </a:rPr>
              <a:t>çırpı ve </a:t>
            </a:r>
            <a:r>
              <a:rPr lang="tr-TR" sz="2100" dirty="0" smtClean="0">
                <a:latin typeface="Garamond" pitchFamily="18" charset="0"/>
              </a:rPr>
              <a:t>dallar traktör </a:t>
            </a:r>
            <a:r>
              <a:rPr lang="tr-TR" sz="2100" dirty="0">
                <a:latin typeface="Garamond" pitchFamily="18" charset="0"/>
              </a:rPr>
              <a:t>işleme hattında </a:t>
            </a:r>
            <a:r>
              <a:rPr lang="tr-TR" sz="2100" dirty="0" smtClean="0">
                <a:latin typeface="Garamond" pitchFamily="18" charset="0"/>
              </a:rPr>
              <a:t>doğaya </a:t>
            </a:r>
            <a:r>
              <a:rPr lang="tr-TR" sz="2100" dirty="0">
                <a:latin typeface="Garamond" pitchFamily="18" charset="0"/>
              </a:rPr>
              <a:t>geri kazandırmak </a:t>
            </a:r>
            <a:r>
              <a:rPr lang="tr-TR" sz="2100" dirty="0" smtClean="0">
                <a:latin typeface="Garamond" pitchFamily="18" charset="0"/>
              </a:rPr>
              <a:t>için, bir sıra dolu bir sıra boş olmak üzere sıra </a:t>
            </a:r>
            <a:r>
              <a:rPr lang="tr-TR" sz="2100" dirty="0">
                <a:latin typeface="Garamond" pitchFamily="18" charset="0"/>
              </a:rPr>
              <a:t>ortasına </a:t>
            </a:r>
            <a:r>
              <a:rPr lang="tr-TR" sz="2100" dirty="0" smtClean="0">
                <a:latin typeface="Garamond" pitchFamily="18" charset="0"/>
              </a:rPr>
              <a:t>biriktirilir. Bu biriktirilen malzemenin üzerinde kuvvetle muhtemel parazitlenmiş </a:t>
            </a:r>
            <a:r>
              <a:rPr lang="tr-TR" sz="2100" dirty="0">
                <a:latin typeface="Garamond" pitchFamily="18" charset="0"/>
              </a:rPr>
              <a:t>birey </a:t>
            </a:r>
            <a:r>
              <a:rPr lang="tr-TR" sz="2100" dirty="0" smtClean="0">
                <a:latin typeface="Garamond" pitchFamily="18" charset="0"/>
              </a:rPr>
              <a:t>olma ihtimali nedeniyle </a:t>
            </a:r>
            <a:r>
              <a:rPr lang="tr-TR" sz="2100" dirty="0" err="1" smtClean="0">
                <a:latin typeface="Garamond" pitchFamily="18" charset="0"/>
              </a:rPr>
              <a:t>parazitoitlerin</a:t>
            </a:r>
            <a:r>
              <a:rPr lang="tr-TR" sz="2100" dirty="0" smtClean="0">
                <a:latin typeface="Garamond" pitchFamily="18" charset="0"/>
              </a:rPr>
              <a:t> doğaya kazandırılması için hiçbir işlem yapmadan 15 </a:t>
            </a:r>
            <a:r>
              <a:rPr lang="tr-TR" sz="2100" dirty="0">
                <a:latin typeface="Garamond" pitchFamily="18" charset="0"/>
              </a:rPr>
              <a:t>gün </a:t>
            </a:r>
            <a:r>
              <a:rPr lang="tr-TR" sz="2100" dirty="0" smtClean="0">
                <a:latin typeface="Garamond" pitchFamily="18" charset="0"/>
              </a:rPr>
              <a:t>bekletilmesi tavsiye edilir. Bu süre sonunda  dal parçalama makinesi ile biriktirilen malzeme iyice parçalanarak toprağa </a:t>
            </a:r>
            <a:r>
              <a:rPr lang="tr-TR" sz="2100" dirty="0">
                <a:latin typeface="Garamond" pitchFamily="18" charset="0"/>
              </a:rPr>
              <a:t>organik gübre olarak geri </a:t>
            </a:r>
            <a:r>
              <a:rPr lang="tr-TR" sz="2100" dirty="0" smtClean="0">
                <a:latin typeface="Garamond" pitchFamily="18" charset="0"/>
              </a:rPr>
              <a:t>kazandırılırken, </a:t>
            </a:r>
            <a:r>
              <a:rPr lang="tr-TR" sz="2100" dirty="0">
                <a:latin typeface="Garamond" pitchFamily="18" charset="0"/>
              </a:rPr>
              <a:t>bahçe </a:t>
            </a:r>
            <a:r>
              <a:rPr lang="tr-TR" sz="2100" dirty="0" smtClean="0">
                <a:latin typeface="Garamond" pitchFamily="18" charset="0"/>
              </a:rPr>
              <a:t>toprağının </a:t>
            </a:r>
            <a:r>
              <a:rPr lang="tr-TR" sz="2100" dirty="0">
                <a:latin typeface="Garamond" pitchFamily="18" charset="0"/>
              </a:rPr>
              <a:t>üst katmanının </a:t>
            </a:r>
            <a:r>
              <a:rPr lang="tr-TR" sz="2100" dirty="0" smtClean="0">
                <a:latin typeface="Garamond" pitchFamily="18" charset="0"/>
              </a:rPr>
              <a:t>ıslahı </a:t>
            </a:r>
            <a:r>
              <a:rPr lang="tr-TR" sz="2100" dirty="0">
                <a:latin typeface="Garamond" pitchFamily="18" charset="0"/>
              </a:rPr>
              <a:t>ile </a:t>
            </a:r>
            <a:r>
              <a:rPr lang="tr-TR" sz="2100">
                <a:latin typeface="Garamond" pitchFamily="18" charset="0"/>
              </a:rPr>
              <a:t>beraber </a:t>
            </a:r>
            <a:r>
              <a:rPr lang="tr-TR" sz="2100" smtClean="0">
                <a:latin typeface="Garamond" pitchFamily="18" charset="0"/>
              </a:rPr>
              <a:t>topraktaki </a:t>
            </a:r>
            <a:r>
              <a:rPr lang="tr-TR" sz="2100" dirty="0">
                <a:latin typeface="Garamond" pitchFamily="18" charset="0"/>
              </a:rPr>
              <a:t>mikro organizmalarının çalışmasını hızlandırır </a:t>
            </a:r>
            <a:r>
              <a:rPr lang="tr-TR" sz="2100" dirty="0" smtClean="0">
                <a:latin typeface="Garamond" pitchFamily="18" charset="0"/>
              </a:rPr>
              <a:t>ve aynı </a:t>
            </a:r>
            <a:r>
              <a:rPr lang="tr-TR" sz="2100" dirty="0">
                <a:latin typeface="Garamond" pitchFamily="18" charset="0"/>
              </a:rPr>
              <a:t>zamanda </a:t>
            </a:r>
            <a:r>
              <a:rPr lang="tr-TR" sz="2100" dirty="0" smtClean="0">
                <a:latin typeface="Garamond" pitchFamily="18" charset="0"/>
              </a:rPr>
              <a:t>solucanların üremesini kolaylaştırır.</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1270" y="1340768"/>
            <a:ext cx="525623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etin kutusu 9"/>
          <p:cNvSpPr txBox="1"/>
          <p:nvPr/>
        </p:nvSpPr>
        <p:spPr>
          <a:xfrm>
            <a:off x="10631710" y="-36676"/>
            <a:ext cx="1490969" cy="369332"/>
          </a:xfrm>
          <a:prstGeom prst="rect">
            <a:avLst/>
          </a:prstGeom>
          <a:noFill/>
        </p:spPr>
        <p:txBody>
          <a:bodyPr wrap="square" rtlCol="0">
            <a:spAutoFit/>
          </a:bodyPr>
          <a:lstStyle/>
          <a:p>
            <a:r>
              <a:rPr lang="tr-TR" b="1" dirty="0" smtClean="0">
                <a:latin typeface="Garamond" pitchFamily="18" charset="0"/>
              </a:rPr>
              <a:t>KÜ-004 Mart </a:t>
            </a:r>
            <a:endParaRPr lang="en-US" b="1" dirty="0">
              <a:latin typeface="Garamond" pitchFamily="18" charset="0"/>
            </a:endParaRPr>
          </a:p>
        </p:txBody>
      </p:sp>
    </p:spTree>
    <p:extLst>
      <p:ext uri="{BB962C8B-B14F-4D97-AF65-F5344CB8AC3E}">
        <p14:creationId xmlns:p14="http://schemas.microsoft.com/office/powerpoint/2010/main" val="1154835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Dikdörtgen 6"/>
          <p:cNvSpPr/>
          <p:nvPr/>
        </p:nvSpPr>
        <p:spPr>
          <a:xfrm>
            <a:off x="2840396" y="457508"/>
            <a:ext cx="7739363" cy="492443"/>
          </a:xfrm>
          <a:prstGeom prst="rect">
            <a:avLst/>
          </a:prstGeom>
        </p:spPr>
        <p:txBody>
          <a:bodyPr wrap="none">
            <a:spAutoFit/>
          </a:bodyPr>
          <a:lstStyle/>
          <a:p>
            <a:r>
              <a:rPr lang="tr-TR" sz="2600" b="1" dirty="0" smtClean="0">
                <a:solidFill>
                  <a:srgbClr val="FF0000"/>
                </a:solidFill>
                <a:latin typeface="Garamond" pitchFamily="18" charset="0"/>
              </a:rPr>
              <a:t>Uçkurutan İle Dal Yanıklığının Tespiti ve Mücadelesi</a:t>
            </a:r>
            <a:endParaRPr lang="en-US" sz="2600" b="1" dirty="0">
              <a:solidFill>
                <a:srgbClr val="FF0000"/>
              </a:solidFill>
              <a:latin typeface="Garamond" pitchFamily="18" charset="0"/>
            </a:endParaRPr>
          </a:p>
        </p:txBody>
      </p:sp>
      <p:sp>
        <p:nvSpPr>
          <p:cNvPr id="9" name="Dikdörtgen 8"/>
          <p:cNvSpPr/>
          <p:nvPr/>
        </p:nvSpPr>
        <p:spPr>
          <a:xfrm>
            <a:off x="317481" y="1146517"/>
            <a:ext cx="9018086" cy="2354491"/>
          </a:xfrm>
          <a:prstGeom prst="rect">
            <a:avLst/>
          </a:prstGeom>
        </p:spPr>
        <p:txBody>
          <a:bodyPr wrap="square">
            <a:spAutoFit/>
          </a:bodyPr>
          <a:lstStyle/>
          <a:p>
            <a:pPr algn="just"/>
            <a:r>
              <a:rPr lang="tr-TR" sz="2100" dirty="0" smtClean="0">
                <a:latin typeface="Garamond" pitchFamily="18" charset="0"/>
              </a:rPr>
              <a:t>Ağaçta </a:t>
            </a:r>
            <a:r>
              <a:rPr lang="tr-TR" sz="2100" dirty="0">
                <a:latin typeface="Garamond" pitchFamily="18" charset="0"/>
              </a:rPr>
              <a:t>kışı geçiren zararlılar ve özellikle kırmızı örümcekler için </a:t>
            </a:r>
            <a:r>
              <a:rPr lang="tr-TR" sz="2100" dirty="0" smtClean="0">
                <a:latin typeface="Garamond" pitchFamily="18" charset="0"/>
              </a:rPr>
              <a:t>Mineral Yağ (1000 L suya 10 L mineral yağ) uygulamaları </a:t>
            </a:r>
            <a:r>
              <a:rPr lang="tr-TR" sz="2100" dirty="0">
                <a:latin typeface="Garamond" pitchFamily="18" charset="0"/>
              </a:rPr>
              <a:t>hava durumuna ve sürgün başlamasına göre Mart ayı içinde de yapılabilir. </a:t>
            </a:r>
            <a:endParaRPr lang="tr-TR" sz="2100" dirty="0" smtClean="0">
              <a:latin typeface="Garamond" pitchFamily="18" charset="0"/>
            </a:endParaRPr>
          </a:p>
          <a:p>
            <a:pPr algn="just"/>
            <a:r>
              <a:rPr lang="tr-TR" sz="2100" dirty="0" smtClean="0">
                <a:latin typeface="Garamond" pitchFamily="18" charset="0"/>
              </a:rPr>
              <a:t>Uygulamadan </a:t>
            </a:r>
            <a:r>
              <a:rPr lang="tr-TR" sz="2100" dirty="0">
                <a:latin typeface="Garamond" pitchFamily="18" charset="0"/>
              </a:rPr>
              <a:t>önce yerel hava sıcaklıkları takip edilmeli </a:t>
            </a:r>
            <a:r>
              <a:rPr lang="tr-TR" sz="2100" dirty="0" smtClean="0">
                <a:latin typeface="Garamond" pitchFamily="18" charset="0"/>
              </a:rPr>
              <a:t>en düşük +4 derecenin üzerinde </a:t>
            </a:r>
            <a:r>
              <a:rPr lang="tr-TR" sz="2100" dirty="0">
                <a:latin typeface="Garamond" pitchFamily="18" charset="0"/>
              </a:rPr>
              <a:t>seyreden sıcaklıklarda uygulama yapılmalıdır.</a:t>
            </a:r>
            <a:endParaRPr lang="en-GB" sz="2100" dirty="0">
              <a:latin typeface="Garamond" pitchFamily="18" charset="0"/>
            </a:endParaRPr>
          </a:p>
          <a:p>
            <a:pPr algn="just"/>
            <a:r>
              <a:rPr lang="tr-TR" sz="2100" dirty="0">
                <a:latin typeface="Garamond" pitchFamily="18" charset="0"/>
              </a:rPr>
              <a:t>Organik tarımda kullanılan Arap sabunu uygulaması da (</a:t>
            </a:r>
            <a:r>
              <a:rPr lang="tr-TR" sz="2100" dirty="0" smtClean="0">
                <a:latin typeface="Garamond" pitchFamily="18" charset="0"/>
              </a:rPr>
              <a:t>1000 L suya </a:t>
            </a:r>
            <a:r>
              <a:rPr lang="tr-TR" sz="2100" dirty="0">
                <a:latin typeface="Garamond" pitchFamily="18" charset="0"/>
              </a:rPr>
              <a:t>10 </a:t>
            </a:r>
            <a:r>
              <a:rPr lang="tr-TR" sz="2100" dirty="0" smtClean="0">
                <a:latin typeface="Garamond" pitchFamily="18" charset="0"/>
              </a:rPr>
              <a:t>kg jel Arap sabunu) </a:t>
            </a:r>
            <a:r>
              <a:rPr lang="tr-TR" sz="2100" dirty="0">
                <a:latin typeface="Garamond" pitchFamily="18" charset="0"/>
              </a:rPr>
              <a:t>aynı amaçla kullanılabilir.</a:t>
            </a:r>
            <a:endParaRPr lang="en-US" sz="2100" b="1" dirty="0">
              <a:latin typeface="Garamond" pitchFamily="18" charset="0"/>
            </a:endParaRPr>
          </a:p>
        </p:txBody>
      </p:sp>
      <p:sp>
        <p:nvSpPr>
          <p:cNvPr id="8" name="Dikdörtgen 7"/>
          <p:cNvSpPr/>
          <p:nvPr/>
        </p:nvSpPr>
        <p:spPr>
          <a:xfrm>
            <a:off x="319416" y="3429000"/>
            <a:ext cx="6495870" cy="3323987"/>
          </a:xfrm>
          <a:prstGeom prst="rect">
            <a:avLst/>
          </a:prstGeom>
        </p:spPr>
        <p:txBody>
          <a:bodyPr wrap="square">
            <a:spAutoFit/>
          </a:bodyPr>
          <a:lstStyle/>
          <a:p>
            <a:pPr algn="just"/>
            <a:r>
              <a:rPr lang="tr-TR" sz="2100" dirty="0">
                <a:latin typeface="Garamond" pitchFamily="18" charset="0"/>
              </a:rPr>
              <a:t>Yağışlı </a:t>
            </a:r>
            <a:r>
              <a:rPr lang="tr-TR" sz="2100" dirty="0" smtClean="0">
                <a:latin typeface="Garamond" pitchFamily="18" charset="0"/>
              </a:rPr>
              <a:t>geçen yıllar ile beraber dolu </a:t>
            </a:r>
            <a:r>
              <a:rPr lang="tr-TR" sz="2100" dirty="0">
                <a:latin typeface="Garamond" pitchFamily="18" charset="0"/>
              </a:rPr>
              <a:t>zararı </a:t>
            </a:r>
            <a:r>
              <a:rPr lang="tr-TR" sz="2100" dirty="0" smtClean="0">
                <a:latin typeface="Garamond" pitchFamily="18" charset="0"/>
              </a:rPr>
              <a:t>görülen yerlerde,  Dal Yanıklığı hastalığına dikkat edilmesi gerekir. Limonlardaki </a:t>
            </a:r>
            <a:r>
              <a:rPr lang="tr-TR" sz="2100" dirty="0">
                <a:latin typeface="Garamond" pitchFamily="18" charset="0"/>
              </a:rPr>
              <a:t>uçkurutan </a:t>
            </a:r>
            <a:r>
              <a:rPr lang="tr-TR" sz="2100" dirty="0" smtClean="0">
                <a:latin typeface="Garamond" pitchFamily="18" charset="0"/>
              </a:rPr>
              <a:t>hastalığı tespit edildiğinde Mart ayında Bakır </a:t>
            </a:r>
            <a:r>
              <a:rPr lang="tr-TR" sz="2100" dirty="0">
                <a:latin typeface="Garamond" pitchFamily="18" charset="0"/>
              </a:rPr>
              <a:t>hidroksit </a:t>
            </a:r>
            <a:r>
              <a:rPr lang="tr-TR" sz="2100" dirty="0" smtClean="0">
                <a:latin typeface="Garamond" pitchFamily="18" charset="0"/>
              </a:rPr>
              <a:t>(%</a:t>
            </a:r>
            <a:r>
              <a:rPr lang="tr-TR" sz="2100" dirty="0">
                <a:latin typeface="Garamond" pitchFamily="18" charset="0"/>
              </a:rPr>
              <a:t>35 Metalik bakıra eşdeğer bakır </a:t>
            </a:r>
            <a:r>
              <a:rPr lang="tr-TR" sz="2100" dirty="0" smtClean="0">
                <a:latin typeface="Garamond" pitchFamily="18" charset="0"/>
              </a:rPr>
              <a:t>hidroksit, 1000 L suya 2 kg) uygulamaları (20 </a:t>
            </a:r>
            <a:r>
              <a:rPr lang="tr-TR" sz="2100" dirty="0">
                <a:latin typeface="Garamond" pitchFamily="18" charset="0"/>
              </a:rPr>
              <a:t>gün </a:t>
            </a:r>
            <a:r>
              <a:rPr lang="tr-TR" sz="2100" dirty="0" smtClean="0">
                <a:latin typeface="Garamond" pitchFamily="18" charset="0"/>
              </a:rPr>
              <a:t>sonra  ikinci uygulama) yapılmalıdır. Yapılan bu uygulama aynı zamanda Dal Yanıklığı hastalığının tedavisine de etkilidir. Kültürel tedbir olarak Uçkurutan hastalığı olan bölgelerde budama işleminin </a:t>
            </a:r>
            <a:r>
              <a:rPr lang="tr-TR" sz="2100" dirty="0">
                <a:latin typeface="Garamond" pitchFamily="18" charset="0"/>
              </a:rPr>
              <a:t>her zaman 28</a:t>
            </a:r>
            <a:r>
              <a:rPr lang="tr-TR" sz="2100" dirty="0" smtClean="0">
                <a:latin typeface="Garamond" pitchFamily="18" charset="0"/>
                <a:sym typeface="Symbol"/>
              </a:rPr>
              <a:t> </a:t>
            </a:r>
            <a:r>
              <a:rPr lang="tr-TR" sz="2100" dirty="0" smtClean="0">
                <a:latin typeface="Garamond" pitchFamily="18" charset="0"/>
              </a:rPr>
              <a:t>derece ve üstündeki sıcaklıklarda yapılması gerekmektedir.</a:t>
            </a:r>
            <a:endParaRPr lang="en-US" sz="2100" dirty="0">
              <a:latin typeface="Garamond" pitchFamily="18" charset="0"/>
            </a:endParaRPr>
          </a:p>
        </p:txBody>
      </p:sp>
      <p:pic>
        <p:nvPicPr>
          <p:cNvPr id="11" name="Picture 8">
            <a:extLst>
              <a:ext uri="{FF2B5EF4-FFF2-40B4-BE49-F238E27FC236}">
                <a16:creationId xmlns:a16="http://schemas.microsoft.com/office/drawing/2014/main" xmlns="" id="{85348CA5-1220-C04D-BC48-A29D57D0BB8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479582" y="1073238"/>
            <a:ext cx="2457346" cy="1912372"/>
          </a:xfrm>
          <a:prstGeom prst="rect">
            <a:avLst/>
          </a:prstGeom>
        </p:spPr>
      </p:pic>
      <p:sp>
        <p:nvSpPr>
          <p:cNvPr id="10" name="Dikdörtgen 9"/>
          <p:cNvSpPr/>
          <p:nvPr/>
        </p:nvSpPr>
        <p:spPr>
          <a:xfrm>
            <a:off x="9335567" y="2967124"/>
            <a:ext cx="2601362" cy="646331"/>
          </a:xfrm>
          <a:prstGeom prst="rect">
            <a:avLst/>
          </a:prstGeom>
        </p:spPr>
        <p:txBody>
          <a:bodyPr wrap="square">
            <a:spAutoFit/>
          </a:bodyPr>
          <a:lstStyle/>
          <a:p>
            <a:pPr algn="just"/>
            <a:r>
              <a:rPr lang="tr-TR" dirty="0" smtClean="0">
                <a:latin typeface="Garamond" pitchFamily="18" charset="0"/>
              </a:rPr>
              <a:t>Uçkurutan hastalığının ağaçtaki belirtisi</a:t>
            </a:r>
            <a:endParaRPr lang="en-US" dirty="0">
              <a:latin typeface="Garamond" pitchFamily="18" charset="0"/>
            </a:endParaRPr>
          </a:p>
        </p:txBody>
      </p:sp>
      <p:pic>
        <p:nvPicPr>
          <p:cNvPr id="13" name="Picture 9">
            <a:extLst>
              <a:ext uri="{FF2B5EF4-FFF2-40B4-BE49-F238E27FC236}">
                <a16:creationId xmlns:a16="http://schemas.microsoft.com/office/drawing/2014/main" xmlns="" id="{5023C1EA-4BD9-4F4A-862A-C251F6173AD7}"/>
              </a:ext>
            </a:extLst>
          </p:cNvPr>
          <p:cNvPicPr/>
          <p:nvPr/>
        </p:nvPicPr>
        <p:blipFill rotWithShape="1">
          <a:blip r:embed="rId4">
            <a:extLst>
              <a:ext uri="{28A0092B-C50C-407E-A947-70E740481C1C}">
                <a14:useLocalDpi xmlns:a14="http://schemas.microsoft.com/office/drawing/2010/main" val="0"/>
              </a:ext>
            </a:extLst>
          </a:blip>
          <a:srcRect l="21596" t="39196" r="41749" b="14643"/>
          <a:stretch/>
        </p:blipFill>
        <p:spPr bwMode="auto">
          <a:xfrm>
            <a:off x="9614524" y="3613456"/>
            <a:ext cx="2457346" cy="2047792"/>
          </a:xfrm>
          <a:prstGeom prst="rect">
            <a:avLst/>
          </a:prstGeom>
          <a:ln>
            <a:noFill/>
          </a:ln>
          <a:extLst>
            <a:ext uri="{53640926-AAD7-44D8-BBD7-CCE9431645EC}">
              <a14:shadowObscured xmlns:a14="http://schemas.microsoft.com/office/drawing/2010/main"/>
            </a:ext>
          </a:extLst>
        </p:spPr>
      </p:pic>
      <p:sp>
        <p:nvSpPr>
          <p:cNvPr id="12" name="Dikdörtgen 11"/>
          <p:cNvSpPr/>
          <p:nvPr/>
        </p:nvSpPr>
        <p:spPr>
          <a:xfrm>
            <a:off x="9479582" y="5661248"/>
            <a:ext cx="2880320" cy="923330"/>
          </a:xfrm>
          <a:prstGeom prst="rect">
            <a:avLst/>
          </a:prstGeom>
        </p:spPr>
        <p:txBody>
          <a:bodyPr wrap="square">
            <a:spAutoFit/>
          </a:bodyPr>
          <a:lstStyle/>
          <a:p>
            <a:r>
              <a:rPr lang="tr-TR" dirty="0" smtClean="0">
                <a:latin typeface="Garamond" pitchFamily="18" charset="0"/>
              </a:rPr>
              <a:t>Uçkurutan hastalığının  </a:t>
            </a:r>
            <a:r>
              <a:rPr lang="tr-TR" dirty="0">
                <a:latin typeface="Garamond" pitchFamily="18" charset="0"/>
              </a:rPr>
              <a:t>iletim </a:t>
            </a:r>
            <a:r>
              <a:rPr lang="tr-TR" dirty="0" smtClean="0">
                <a:latin typeface="Garamond" pitchFamily="18" charset="0"/>
              </a:rPr>
              <a:t>demetlerinde  oluşturduğu pembeleşme</a:t>
            </a:r>
            <a:endParaRPr lang="en-US" dirty="0">
              <a:latin typeface="Garamond" pitchFamily="18" charset="0"/>
            </a:endParaRPr>
          </a:p>
        </p:txBody>
      </p:sp>
      <p:sp>
        <p:nvSpPr>
          <p:cNvPr id="14" name="Metin kutusu 13"/>
          <p:cNvSpPr txBox="1"/>
          <p:nvPr/>
        </p:nvSpPr>
        <p:spPr>
          <a:xfrm>
            <a:off x="6951045" y="5661248"/>
            <a:ext cx="2528537" cy="646331"/>
          </a:xfrm>
          <a:prstGeom prst="rect">
            <a:avLst/>
          </a:prstGeom>
          <a:noFill/>
        </p:spPr>
        <p:txBody>
          <a:bodyPr wrap="square" rtlCol="0">
            <a:spAutoFit/>
          </a:bodyPr>
          <a:lstStyle/>
          <a:p>
            <a:pPr algn="just"/>
            <a:r>
              <a:rPr lang="tr-TR" dirty="0" smtClean="0">
                <a:latin typeface="Garamond" pitchFamily="18" charset="0"/>
              </a:rPr>
              <a:t>Dal Yanıklığı hastalığı nedeniyle gözlerde yanma</a:t>
            </a:r>
            <a:endParaRPr lang="en-US" dirty="0">
              <a:latin typeface="Garamond" pitchFamily="18" charset="0"/>
            </a:endParaRPr>
          </a:p>
        </p:txBody>
      </p:sp>
      <p:sp>
        <p:nvSpPr>
          <p:cNvPr id="15" name="Metin kutusu 14"/>
          <p:cNvSpPr txBox="1"/>
          <p:nvPr/>
        </p:nvSpPr>
        <p:spPr>
          <a:xfrm>
            <a:off x="10703718" y="-36676"/>
            <a:ext cx="1482778" cy="369332"/>
          </a:xfrm>
          <a:prstGeom prst="rect">
            <a:avLst/>
          </a:prstGeom>
          <a:noFill/>
        </p:spPr>
        <p:txBody>
          <a:bodyPr wrap="none" rtlCol="0">
            <a:spAutoFit/>
          </a:bodyPr>
          <a:lstStyle/>
          <a:p>
            <a:r>
              <a:rPr lang="tr-TR" b="1" dirty="0" smtClean="0">
                <a:latin typeface="Garamond" pitchFamily="18" charset="0"/>
              </a:rPr>
              <a:t>BK-001 Mart </a:t>
            </a:r>
            <a:endParaRPr lang="en-US" b="1" dirty="0">
              <a:latin typeface="Garamond" pitchFamily="18" charset="0"/>
            </a:endParaRPr>
          </a:p>
        </p:txBody>
      </p:sp>
      <p:pic>
        <p:nvPicPr>
          <p:cNvPr id="3" name="Picture 2" descr="C:\Users\2020\Desktop\Mehmet beye gönderilecekler 18.03.26\Resim1.jpg"/>
          <p:cNvPicPr>
            <a:picLocks noChangeAspect="1" noChangeArrowheads="1"/>
          </p:cNvPicPr>
          <p:nvPr/>
        </p:nvPicPr>
        <p:blipFill rotWithShape="1">
          <a:blip r:embed="rId5">
            <a:extLst>
              <a:ext uri="{28A0092B-C50C-407E-A947-70E740481C1C}">
                <a14:useLocalDpi xmlns:a14="http://schemas.microsoft.com/office/drawing/2010/main" val="0"/>
              </a:ext>
            </a:extLst>
          </a:blip>
          <a:srcRect l="1" r="3234"/>
          <a:stretch/>
        </p:blipFill>
        <p:spPr bwMode="auto">
          <a:xfrm>
            <a:off x="6977563" y="3640847"/>
            <a:ext cx="2430011" cy="204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26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C10655CAD4E89E48A8C5473085C60FA3" ma:contentTypeVersion="2" ma:contentTypeDescription="Yeni belge oluşturun." ma:contentTypeScope="" ma:versionID="a73b4a7d5075ca7a881ef4772254bf0a">
  <xsd:schema xmlns:xsd="http://www.w3.org/2001/XMLSchema" xmlns:xs="http://www.w3.org/2001/XMLSchema" xmlns:p="http://schemas.microsoft.com/office/2006/metadata/properties" xmlns:ns1="http://schemas.microsoft.com/sharepoint/v3" xmlns:ns2="ea3d9a17-30f9-4210-9e2a-90ab028c5862" targetNamespace="http://schemas.microsoft.com/office/2006/metadata/properties" ma:root="true" ma:fieldsID="2a8c3e06ce694008f1bf2b2bd9e3e8fd" ns1:_="" ns2:_="">
    <xsd:import namespace="http://schemas.microsoft.com/sharepoint/v3"/>
    <xsd:import namespace="ea3d9a17-30f9-4210-9e2a-90ab028c5862"/>
    <xsd:element name="properties">
      <xsd:complexType>
        <xsd:sequence>
          <xsd:element name="documentManagement">
            <xsd:complexType>
              <xsd:all>
                <xsd:element ref="ns1:PublishingStartDate" minOccurs="0"/>
                <xsd:element ref="ns1:PublishingExpirationDate" minOccurs="0"/>
                <xsd:element ref="ns2:YayinBitisTarih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Zamanlama Başlangıç Tarihi" ma:description="Zamanlama Başlangıç Tarihi, Yayımlama özelliği tarafından oluşturulan bir site sütunudur. Bu sütun, bu sayfanın site ziyaretçilerine ilk kez görüntüleneceği tarih ve zamanı belirtmek için kullanılır." ma:internalName="PublishingStartDate">
      <xsd:simpleType>
        <xsd:restriction base="dms:Unknown"/>
      </xsd:simpleType>
    </xsd:element>
    <xsd:element name="PublishingExpirationDate" ma:index="9" nillable="true" ma:displayName="Zamanlama Bitiş Tarihi" ma:description="Zamanlama Bitiş Tarihi, Yayımlama özelliği tarafından oluşturulan bir site sütunudur. Bu sütun, bu sayfanın site ziyaretçilerine artık görüntülenmeyeceği tarih ve zamanı belirtmek için kullanılır."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3d9a17-30f9-4210-9e2a-90ab028c5862" elementFormDefault="qualified">
    <xsd:import namespace="http://schemas.microsoft.com/office/2006/documentManagement/types"/>
    <xsd:import namespace="http://schemas.microsoft.com/office/infopath/2007/PartnerControls"/>
    <xsd:element name="YayinBitisTarihi" ma:index="10" nillable="true" ma:displayName="YayinBitisTarihi" ma:internalName="YayinBitisTarihi">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ayinBitisTarihi xmlns="ea3d9a17-30f9-4210-9e2a-90ab028c5862"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6D86FA2-6AFF-417E-BFCF-EC2CA303862B}"/>
</file>

<file path=customXml/itemProps2.xml><?xml version="1.0" encoding="utf-8"?>
<ds:datastoreItem xmlns:ds="http://schemas.openxmlformats.org/officeDocument/2006/customXml" ds:itemID="{BA338003-720B-4BE3-8629-E3CD778C7A53}"/>
</file>

<file path=customXml/itemProps3.xml><?xml version="1.0" encoding="utf-8"?>
<ds:datastoreItem xmlns:ds="http://schemas.openxmlformats.org/officeDocument/2006/customXml" ds:itemID="{0329B12B-ECB9-4901-8A88-4020F4AF7088}"/>
</file>

<file path=docProps/app.xml><?xml version="1.0" encoding="utf-8"?>
<Properties xmlns="http://schemas.openxmlformats.org/officeDocument/2006/extended-properties" xmlns:vt="http://schemas.openxmlformats.org/officeDocument/2006/docPropsVTypes">
  <TotalTime>2859</TotalTime>
  <Words>795</Words>
  <Application>Microsoft Office PowerPoint</Application>
  <PresentationFormat>Özel</PresentationFormat>
  <Paragraphs>53</Paragraphs>
  <Slides>9</Slides>
  <Notes>1</Notes>
  <HiddenSlides>0</HiddenSlides>
  <MMClips>0</MMClips>
  <ScaleCrop>false</ScaleCrop>
  <HeadingPairs>
    <vt:vector size="4" baseType="variant">
      <vt:variant>
        <vt:lpstr>Tema</vt:lpstr>
      </vt:variant>
      <vt:variant>
        <vt:i4>1</vt:i4>
      </vt:variant>
      <vt:variant>
        <vt:lpstr>Slayt Başlıkları</vt:lpstr>
      </vt:variant>
      <vt:variant>
        <vt:i4>9</vt:i4>
      </vt:variant>
    </vt:vector>
  </HeadingPairs>
  <TitlesOfParts>
    <vt:vector size="10" baseType="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2020</dc:creator>
  <cp:lastModifiedBy>2020</cp:lastModifiedBy>
  <cp:revision>129</cp:revision>
  <cp:lastPrinted>2026-03-21T17:14:04Z</cp:lastPrinted>
  <dcterms:created xsi:type="dcterms:W3CDTF">2026-03-13T19:31:39Z</dcterms:created>
  <dcterms:modified xsi:type="dcterms:W3CDTF">2026-03-25T21:17:55Z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0x010100C10655CAD4E89E48A8C5473085C60FA3</vt:lpwstr>
  </property>
</Properties>
</file>